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1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Секция по подразбиране" id="{A299C1A9-4B9A-4668-BB8F-8B60277CA454}">
          <p14:sldIdLst>
            <p14:sldId id="256"/>
            <p14:sldId id="257"/>
            <p14:sldId id="258"/>
            <p14:sldId id="259"/>
            <p14:sldId id="260"/>
            <p14:sldId id="261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81"/>
          </p14:sldIdLst>
        </p14:section>
        <p14:section name="Неозаглавена секция" id="{E681BBDF-658D-4D1A-9790-D103101C121F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86" d="100"/>
          <a:sy n="86" d="100"/>
        </p:scale>
        <p:origin x="47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7F369-647B-4A6F-8422-6AE2F91E9AF4}" type="datetimeFigureOut">
              <a:rPr lang="bg-BG" smtClean="0"/>
              <a:t>4.11.2022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6A0D-DA53-4E1C-A301-A0A3C95FFBCA}" type="slidenum">
              <a:rPr lang="bg-BG" smtClean="0"/>
              <a:t>‹#›</a:t>
            </a:fld>
            <a:endParaRPr lang="bg-BG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04993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0">
        <p15:prstTrans prst="pageCurlDouble"/>
      </p:transition>
    </mc:Choice>
    <mc:Fallback xmlns="">
      <p:transition spd="slow" advTm="1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7F369-647B-4A6F-8422-6AE2F91E9AF4}" type="datetimeFigureOut">
              <a:rPr lang="bg-BG" smtClean="0"/>
              <a:t>4.11.2022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6A0D-DA53-4E1C-A301-A0A3C95FFBC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153073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0">
        <p15:prstTrans prst="pageCurlDouble"/>
      </p:transition>
    </mc:Choice>
    <mc:Fallback xmlns="">
      <p:transition spd="slow" advTm="1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7F369-647B-4A6F-8422-6AE2F91E9AF4}" type="datetimeFigureOut">
              <a:rPr lang="bg-BG" smtClean="0"/>
              <a:t>4.11.2022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6A0D-DA53-4E1C-A301-A0A3C95FFBC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139190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0">
        <p15:prstTrans prst="pageCurlDouble"/>
      </p:transition>
    </mc:Choice>
    <mc:Fallback xmlns="">
      <p:transition spd="slow" advTm="1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7F369-647B-4A6F-8422-6AE2F91E9AF4}" type="datetimeFigureOut">
              <a:rPr lang="bg-BG" smtClean="0"/>
              <a:t>4.11.2022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6A0D-DA53-4E1C-A301-A0A3C95FFBC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210500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0">
        <p15:prstTrans prst="pageCurlDouble"/>
      </p:transition>
    </mc:Choice>
    <mc:Fallback xmlns="">
      <p:transition spd="slow" advTm="1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7F369-647B-4A6F-8422-6AE2F91E9AF4}" type="datetimeFigureOut">
              <a:rPr lang="bg-BG" smtClean="0"/>
              <a:t>4.11.2022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6A0D-DA53-4E1C-A301-A0A3C95FFBC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943419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0">
        <p15:prstTrans prst="pageCurlDouble"/>
      </p:transition>
    </mc:Choice>
    <mc:Fallback xmlns="">
      <p:transition spd="slow" advTm="1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7F369-647B-4A6F-8422-6AE2F91E9AF4}" type="datetimeFigureOut">
              <a:rPr lang="bg-BG" smtClean="0"/>
              <a:t>4.11.2022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6A0D-DA53-4E1C-A301-A0A3C95FFBC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087763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0">
        <p15:prstTrans prst="pageCurlDouble"/>
      </p:transition>
    </mc:Choice>
    <mc:Fallback xmlns="">
      <p:transition spd="slow" advTm="1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7F369-647B-4A6F-8422-6AE2F91E9AF4}" type="datetimeFigureOut">
              <a:rPr lang="bg-BG" smtClean="0"/>
              <a:t>4.11.2022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6A0D-DA53-4E1C-A301-A0A3C95FFBC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129847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0">
        <p15:prstTrans prst="pageCurlDouble"/>
      </p:transition>
    </mc:Choice>
    <mc:Fallback xmlns="">
      <p:transition spd="slow" advTm="1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7F369-647B-4A6F-8422-6AE2F91E9AF4}" type="datetimeFigureOut">
              <a:rPr lang="bg-BG" smtClean="0"/>
              <a:t>4.11.2022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6A0D-DA53-4E1C-A301-A0A3C95FFBC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444948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0">
        <p15:prstTrans prst="pageCurlDouble"/>
      </p:transition>
    </mc:Choice>
    <mc:Fallback xmlns="">
      <p:transition spd="slow" advTm="1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7F369-647B-4A6F-8422-6AE2F91E9AF4}" type="datetimeFigureOut">
              <a:rPr lang="bg-BG" smtClean="0"/>
              <a:t>4.11.2022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6A0D-DA53-4E1C-A301-A0A3C95FFBC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821539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0">
        <p15:prstTrans prst="pageCurlDouble"/>
      </p:transition>
    </mc:Choice>
    <mc:Fallback xmlns="">
      <p:transition spd="slow" advTm="1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7F369-647B-4A6F-8422-6AE2F91E9AF4}" type="datetimeFigureOut">
              <a:rPr lang="bg-BG" smtClean="0"/>
              <a:t>4.11.2022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6A0D-DA53-4E1C-A301-A0A3C95FFBC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954810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0">
        <p15:prstTrans prst="pageCurlDouble"/>
      </p:transition>
    </mc:Choice>
    <mc:Fallback xmlns="">
      <p:transition spd="slow" advTm="1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7F369-647B-4A6F-8422-6AE2F91E9AF4}" type="datetimeFigureOut">
              <a:rPr lang="bg-BG" smtClean="0"/>
              <a:t>4.11.2022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6A0D-DA53-4E1C-A301-A0A3C95FFBC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810028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0">
        <p15:prstTrans prst="pageCurlDouble"/>
      </p:transition>
    </mc:Choice>
    <mc:Fallback xmlns="">
      <p:transition spd="slow" advTm="10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7F369-647B-4A6F-8422-6AE2F91E9AF4}" type="datetimeFigureOut">
              <a:rPr lang="bg-BG" smtClean="0"/>
              <a:t>4.11.2022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6A0D-DA53-4E1C-A301-A0A3C95FFBCA}" type="slidenum">
              <a:rPr lang="bg-BG" smtClean="0"/>
              <a:t>‹#›</a:t>
            </a:fld>
            <a:endParaRPr lang="bg-BG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565860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0">
        <p15:prstTrans prst="pageCurlDouble"/>
      </p:transition>
    </mc:Choice>
    <mc:Fallback xmlns="">
      <p:transition spd="slow" advTm="10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7F369-647B-4A6F-8422-6AE2F91E9AF4}" type="datetimeFigureOut">
              <a:rPr lang="bg-BG" smtClean="0"/>
              <a:t>4.11.2022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6A0D-DA53-4E1C-A301-A0A3C95FFBC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316508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0">
        <p15:prstTrans prst="pageCurlDouble"/>
      </p:transition>
    </mc:Choice>
    <mc:Fallback xmlns="">
      <p:transition spd="slow" advTm="10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7F369-647B-4A6F-8422-6AE2F91E9AF4}" type="datetimeFigureOut">
              <a:rPr lang="bg-BG" smtClean="0"/>
              <a:t>4.11.2022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6A0D-DA53-4E1C-A301-A0A3C95FFBCA}" type="slidenum">
              <a:rPr lang="bg-BG" smtClean="0"/>
              <a:t>‹#›</a:t>
            </a:fld>
            <a:endParaRPr lang="bg-BG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538053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0">
        <p15:prstTrans prst="pageCurlDouble"/>
      </p:transition>
    </mc:Choice>
    <mc:Fallback xmlns="">
      <p:transition spd="slow" advTm="10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7F369-647B-4A6F-8422-6AE2F91E9AF4}" type="datetimeFigureOut">
              <a:rPr lang="bg-BG" smtClean="0"/>
              <a:t>4.11.2022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6A0D-DA53-4E1C-A301-A0A3C95FFBC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854667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0">
        <p15:prstTrans prst="pageCurlDouble"/>
      </p:transition>
    </mc:Choice>
    <mc:Fallback xmlns="">
      <p:transition spd="slow" advTm="10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7F369-647B-4A6F-8422-6AE2F91E9AF4}" type="datetimeFigureOut">
              <a:rPr lang="bg-BG" smtClean="0"/>
              <a:t>4.11.2022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6A0D-DA53-4E1C-A301-A0A3C95FFBC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93489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0">
        <p15:prstTrans prst="pageCurlDouble"/>
      </p:transition>
    </mc:Choice>
    <mc:Fallback xmlns="">
      <p:transition spd="slow" advTm="10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7F369-647B-4A6F-8422-6AE2F91E9AF4}" type="datetimeFigureOut">
              <a:rPr lang="bg-BG" smtClean="0"/>
              <a:t>4.11.2022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26A0D-DA53-4E1C-A301-A0A3C95FFBC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025636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0">
        <p15:prstTrans prst="pageCurlDouble"/>
      </p:transition>
    </mc:Choice>
    <mc:Fallback xmlns="">
      <p:transition spd="slow" advTm="1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E57F369-647B-4A6F-8422-6AE2F91E9AF4}" type="datetimeFigureOut">
              <a:rPr lang="bg-BG" smtClean="0"/>
              <a:t>4.11.2022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F126A0D-DA53-4E1C-A301-A0A3C95FFBC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88767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0">
        <p15:prstTrans prst="pageCurlDouble"/>
      </p:transition>
    </mc:Choice>
    <mc:Fallback xmlns="">
      <p:transition spd="slow" advTm="10000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openxmlformats.org/officeDocument/2006/relationships/image" Target="../media/image36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12" Type="http://schemas.openxmlformats.org/officeDocument/2006/relationships/image" Target="../media/image3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11" Type="http://schemas.openxmlformats.org/officeDocument/2006/relationships/image" Target="../media/image34.jpeg"/><Relationship Id="rId5" Type="http://schemas.openxmlformats.org/officeDocument/2006/relationships/image" Target="../media/image28.jpeg"/><Relationship Id="rId10" Type="http://schemas.openxmlformats.org/officeDocument/2006/relationships/image" Target="../media/image33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Relationship Id="rId1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1AA31E54-FFF9-0A2E-C9EF-AD38B47FD5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2052" y="196646"/>
            <a:ext cx="4562168" cy="4119715"/>
          </a:xfrm>
          <a:prstGeom prst="rect">
            <a:avLst/>
          </a:prstGeom>
          <a:effectLst/>
        </p:spPr>
        <p:txBody>
          <a:bodyPr>
            <a:prstTxWarp prst="textInflateTop">
              <a:avLst>
                <a:gd name="adj" fmla="val 13350"/>
              </a:avLst>
            </a:prstTxWarp>
            <a:normAutofit fontScale="90000"/>
          </a:bodyPr>
          <a:lstStyle/>
          <a:p>
            <a:pPr algn="ctr"/>
            <a:r>
              <a:rPr lang="bg-BG" sz="5400" b="1" i="1" kern="100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ноември – </a:t>
            </a:r>
            <a:br>
              <a:rPr lang="en-US" sz="5400" b="1" i="1" kern="100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bg-BG" sz="5400" b="1" i="1" kern="100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Ден на народните будители</a:t>
            </a:r>
            <a:br>
              <a:rPr lang="bg-BG" sz="1800" i="1" kern="100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bg-BG" i="1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0D4E0F-F29E-70C5-28A8-BBEA0117677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824" b="93040" l="8738" r="96533">
                        <a14:foregroundMark x1="34813" y1="15767" x2="50624" y2="16761"/>
                        <a14:foregroundMark x1="63107" y1="13352" x2="79334" y2="16761"/>
                        <a14:foregroundMark x1="56588" y1="8949" x2="27739" y2="15199"/>
                        <a14:foregroundMark x1="20666" y1="18608" x2="9015" y2="10227"/>
                        <a14:foregroundMark x1="42302" y1="5824" x2="92788" y2="10795"/>
                        <a14:foregroundMark x1="12344" y1="39063" x2="31623" y2="39631"/>
                        <a14:foregroundMark x1="31623" y1="39631" x2="89182" y2="38068"/>
                        <a14:foregroundMark x1="14702" y1="61222" x2="32594" y2="69318"/>
                        <a14:foregroundMark x1="32594" y1="69318" x2="42302" y2="64347"/>
                        <a14:foregroundMark x1="42302" y1="64347" x2="75728" y2="59659"/>
                        <a14:foregroundMark x1="75728" y1="59659" x2="87240" y2="59801"/>
                        <a14:foregroundMark x1="87240" y1="59801" x2="88627" y2="59517"/>
                        <a14:foregroundMark x1="12621" y1="85085" x2="51179" y2="86080"/>
                        <a14:foregroundMark x1="51179" y1="86080" x2="75728" y2="83807"/>
                        <a14:foregroundMark x1="75728" y1="83807" x2="82524" y2="83949"/>
                        <a14:foregroundMark x1="69903" y1="90625" x2="76560" y2="93182"/>
                        <a14:foregroundMark x1="86408" y1="58523" x2="95423" y2="60369"/>
                        <a14:foregroundMark x1="95423" y1="60369" x2="96533" y2="603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14219" y="196646"/>
            <a:ext cx="5299587" cy="646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963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8000">
        <p15:prstTrans prst="pageCurlDouble"/>
      </p:transition>
    </mc:Choice>
    <mc:Fallback xmlns="">
      <p:transition spd="slow" advTm="8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38C2646-F015-19C3-F725-F3764D029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960" y="725875"/>
            <a:ext cx="12192000" cy="1507067"/>
          </a:xfrm>
        </p:spPr>
        <p:txBody>
          <a:bodyPr>
            <a:normAutofit/>
          </a:bodyPr>
          <a:lstStyle/>
          <a:p>
            <a:pPr algn="ctr"/>
            <a:r>
              <a:rPr lang="bg-BG" sz="4800" b="1" i="1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Възникване на празника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E04F8030-E5E6-1C17-ADD7-53268764BB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0800" y="1747520"/>
            <a:ext cx="10434320" cy="536448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3600" i="1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bg-BG" sz="3600" i="1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Денят на народните будители възниква в трудното време на духовна разруха след Първата световна война. В такъв момент българите избират опита на своето общество. Те се вглеждат към най-светлите имена на българското духовно минало.</a:t>
            </a:r>
          </a:p>
          <a:p>
            <a:pPr algn="just"/>
            <a:endParaRPr lang="bg-BG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3940BB-C15A-5B7E-ED98-56CD29B9BB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765" b="89992" l="10000" r="90000">
                        <a14:foregroundMark x1="27391" y1="87430" x2="27391" y2="87430"/>
                        <a14:foregroundMark x1="76630" y1="8487" x2="76630" y2="8487"/>
                        <a14:foregroundMark x1="77826" y1="5765" x2="77826" y2="576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074744" flipH="1">
            <a:off x="-163315" y="-113667"/>
            <a:ext cx="2533144" cy="3439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1835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6000">
        <p15:prstTrans prst="pageCurlDouble"/>
      </p:transition>
    </mc:Choice>
    <mc:Fallback xmlns="">
      <p:transition spd="slow" advTm="16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4AAE41D-8CBE-C346-0C19-44A9BB0EB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528930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bg-BG" sz="4800" b="1" i="1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Приемане на празника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E2D5B479-A69E-0189-0EAB-A03C9A94D4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5199" y="1564570"/>
            <a:ext cx="10607041" cy="529343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bg-BG" sz="3600" i="1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Приемат 1 ноември – денят на светеца Иван Рилски за нов, но всъщност добре познат празник. Това се случва на 13 декември 1922 година, когато 19-тото Обикновено Народно събрание приема Закон за допълнение на Закона за празниците. Инициатор на промяната е тогавашният министър на народното просвещение Стоян </a:t>
            </a:r>
            <a:r>
              <a:rPr lang="bg-BG" sz="3600" i="1" kern="10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Омарчевски</a:t>
            </a:r>
            <a:r>
              <a:rPr lang="bg-BG" sz="3600" i="1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bg-BG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070959-7C2D-B61C-A752-F6F6B9F804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765" b="89992" l="10000" r="90000">
                        <a14:foregroundMark x1="27391" y1="87430" x2="27391" y2="87430"/>
                        <a14:foregroundMark x1="76630" y1="8487" x2="76630" y2="8487"/>
                        <a14:foregroundMark x1="77826" y1="5765" x2="77826" y2="576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074744" flipH="1">
            <a:off x="-190038" y="-46533"/>
            <a:ext cx="2147915" cy="2916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2092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2000">
        <p15:prstTrans prst="pageCurlDouble"/>
      </p:transition>
    </mc:Choice>
    <mc:Fallback xmlns="">
      <p:transition spd="slow" advTm="22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42E7D78-59ED-E26E-FED5-C5B0AED36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029242" cy="2165208"/>
          </a:xfrm>
        </p:spPr>
        <p:txBody>
          <a:bodyPr>
            <a:normAutofit/>
          </a:bodyPr>
          <a:lstStyle/>
          <a:p>
            <a:pPr algn="ctr"/>
            <a:r>
              <a:rPr lang="bg-BG" sz="3600" b="1" i="1" kern="100" dirty="0">
                <a:solidFill>
                  <a:schemeClr val="accent6">
                    <a:lumMod val="50000"/>
                  </a:schemeClr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този ден не трябва да забравяме имената и делата на тези велики българи:</a:t>
            </a:r>
            <a:br>
              <a:rPr lang="bg-BG" sz="3600" b="1" i="1" kern="100" dirty="0">
                <a:solidFill>
                  <a:schemeClr val="accent6">
                    <a:lumMod val="50000"/>
                  </a:schemeClr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bg-BG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pic>
        <p:nvPicPr>
          <p:cNvPr id="1026" name="Picture 2" descr="Без традиционното факелно шествие честваме Деня на народните будители -  Козлодуй - новини">
            <a:extLst>
              <a:ext uri="{FF2B5EF4-FFF2-40B4-BE49-F238E27FC236}">
                <a16:creationId xmlns:a16="http://schemas.microsoft.com/office/drawing/2014/main" id="{40EF7DD4-CB4D-E841-E835-146EE76E85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534651"/>
            <a:ext cx="12192000" cy="1778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4EF028D-13EA-2819-DC82-7BA1BE1565E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429000"/>
            <a:ext cx="12192000" cy="185829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240552E-A51D-C108-7354-DD35D340D8E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402827"/>
            <a:ext cx="12192000" cy="1488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6792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48A0A3A-4A3C-B884-67CF-388EF8A4B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86" y="58994"/>
            <a:ext cx="5369880" cy="727587"/>
          </a:xfrm>
        </p:spPr>
        <p:txBody>
          <a:bodyPr>
            <a:normAutofit/>
          </a:bodyPr>
          <a:lstStyle/>
          <a:p>
            <a:pPr algn="ctr"/>
            <a:r>
              <a:rPr lang="bg-BG" sz="3200" b="1" i="1" kern="100" dirty="0">
                <a:solidFill>
                  <a:schemeClr val="accent6">
                    <a:lumMod val="50000"/>
                  </a:schemeClr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Паисий Хилендарски</a:t>
            </a:r>
            <a:endParaRPr lang="bg-BG" sz="3200" b="1" i="1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82958385-883E-339A-A554-C94F1BC71D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2320" y="846558"/>
            <a:ext cx="5062224" cy="601144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bg-BG" sz="3600" i="1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Монахът, който се е превърнал в знаме на българското Възраждане с едно от най-великите дела в историята ни – създаването на писана българска история, чиято цел е да събуди искрата на патриотизма на народа ни, да му вдъхне самочувствие, припомняйки му славното минало, извоювано достойно от предците ни.</a:t>
            </a:r>
          </a:p>
          <a:p>
            <a:pPr marL="0" indent="0">
              <a:buNone/>
            </a:pPr>
            <a:endParaRPr lang="bg-BG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4A1E8B-2FBA-BE06-D5E6-5612B4642C5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786581"/>
            <a:ext cx="4562245" cy="57892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273888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5000">
        <p15:prstTrans prst="pageCurlDouble"/>
      </p:transition>
    </mc:Choice>
    <mc:Fallback xmlns="">
      <p:transition spd="slow" advTm="25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58353BC-B428-ED69-C4A0-67B477FB0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00" y="255639"/>
            <a:ext cx="6409619" cy="464190"/>
          </a:xfrm>
        </p:spPr>
        <p:txBody>
          <a:bodyPr>
            <a:noAutofit/>
          </a:bodyPr>
          <a:lstStyle/>
          <a:p>
            <a:pPr algn="ctr"/>
            <a:r>
              <a:rPr lang="bg-BG" sz="3100" b="1" i="1" kern="100" dirty="0">
                <a:solidFill>
                  <a:schemeClr val="accent6">
                    <a:lumMod val="50000"/>
                  </a:schemeClr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Софроний Врачански</a:t>
            </a:r>
            <a:endParaRPr lang="bg-BG" sz="3100" b="1" i="1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B8D8E60C-82EC-CDA6-B8C7-901A23FC43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074" y="841102"/>
            <a:ext cx="5488406" cy="64445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bg-BG" sz="3600" i="1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Бележит възрожденски писател, общественик, просветител, родоначалник на новобългарската литература и строител на новобългарския книжовен език. Той е и човекът направил първия препис на знаменитата „История славянобългарска“.</a:t>
            </a:r>
          </a:p>
          <a:p>
            <a:endParaRPr lang="bg-BG" dirty="0"/>
          </a:p>
        </p:txBody>
      </p:sp>
      <p:pic>
        <p:nvPicPr>
          <p:cNvPr id="2050" name="Picture 2" descr="Софроний Врачански – Уикипедия">
            <a:extLst>
              <a:ext uri="{FF2B5EF4-FFF2-40B4-BE49-F238E27FC236}">
                <a16:creationId xmlns:a16="http://schemas.microsoft.com/office/drawing/2014/main" id="{86060A8A-AC50-8368-7E16-609318F76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513" y="376913"/>
            <a:ext cx="4757378" cy="63139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6261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9000">
        <p15:prstTrans prst="pageCurlDouble"/>
      </p:transition>
    </mc:Choice>
    <mc:Fallback xmlns="">
      <p:transition spd="slow" advTm="19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2AE6F44-42CA-4263-9E34-F50700331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490" y="70644"/>
            <a:ext cx="5085891" cy="1020737"/>
          </a:xfrm>
        </p:spPr>
        <p:txBody>
          <a:bodyPr/>
          <a:lstStyle/>
          <a:p>
            <a:pPr algn="ctr"/>
            <a:r>
              <a:rPr lang="bg-BG" sz="3600" kern="100" dirty="0">
                <a:solidFill>
                  <a:schemeClr val="accent6">
                    <a:lumMod val="50000"/>
                  </a:schemeClr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Васил Априлов</a:t>
            </a:r>
            <a:endParaRPr lang="bg-BG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E75640E0-401B-CBEF-F36D-4EA8B1E738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291" y="1091381"/>
            <a:ext cx="5085891" cy="30013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sz="3600" i="1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Помогнал да се построи първото българско светско училище в родния си град Габрово.</a:t>
            </a:r>
          </a:p>
          <a:p>
            <a:endParaRPr lang="bg-BG" dirty="0"/>
          </a:p>
        </p:txBody>
      </p:sp>
      <p:pic>
        <p:nvPicPr>
          <p:cNvPr id="3074" name="Picture 2" descr="История – Основно училище &quot;Васил Априлов&quot;- гр. Русе">
            <a:extLst>
              <a:ext uri="{FF2B5EF4-FFF2-40B4-BE49-F238E27FC236}">
                <a16:creationId xmlns:a16="http://schemas.microsoft.com/office/drawing/2014/main" id="{B12222F5-CED9-1F8D-E62B-3E2F03032C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90983" y="208936"/>
            <a:ext cx="4603214" cy="64401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62444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0">
        <p15:prstTrans prst="pageCurlDouble"/>
      </p:transition>
    </mc:Choice>
    <mc:Fallback xmlns="">
      <p:transition spd="slow" advTm="10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B2496A7-264B-4B43-5E6E-902694FB2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5649" y="181663"/>
            <a:ext cx="4140111" cy="1057858"/>
          </a:xfrm>
        </p:spPr>
        <p:txBody>
          <a:bodyPr/>
          <a:lstStyle/>
          <a:p>
            <a:pPr algn="ctr"/>
            <a:r>
              <a:rPr lang="bg-BG" sz="3600" b="1" i="1" kern="100" dirty="0">
                <a:solidFill>
                  <a:schemeClr val="accent6">
                    <a:lumMod val="50000"/>
                  </a:schemeClr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Петър Берон</a:t>
            </a:r>
            <a:endParaRPr lang="bg-BG" b="1" i="1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CF47FDBC-F4C9-6A07-8CE5-9D44357F6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5406" y="1337187"/>
            <a:ext cx="4915474" cy="4738494"/>
          </a:xfrm>
        </p:spPr>
        <p:txBody>
          <a:bodyPr/>
          <a:lstStyle/>
          <a:p>
            <a:pPr marL="0" indent="0">
              <a:buNone/>
            </a:pPr>
            <a:r>
              <a:rPr lang="bg-BG" sz="3600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bg-BG" sz="3600" i="1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Автор е на „Рибния буквар“, въвел е нов начин на преподаване, придал е европейски вид на нашето образование</a:t>
            </a:r>
          </a:p>
          <a:p>
            <a:endParaRPr lang="bg-BG" dirty="0"/>
          </a:p>
        </p:txBody>
      </p:sp>
      <p:pic>
        <p:nvPicPr>
          <p:cNvPr id="4100" name="Picture 4" descr="Петър Берон (просветител) – Уикипедия">
            <a:extLst>
              <a:ext uri="{FF2B5EF4-FFF2-40B4-BE49-F238E27FC236}">
                <a16:creationId xmlns:a16="http://schemas.microsoft.com/office/drawing/2014/main" id="{D9ED073F-CD3B-6B68-3E65-2F0CF69BF4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22787"/>
            <a:ext cx="4623222" cy="62769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46311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0">
        <p15:prstTrans prst="pageCurlDouble"/>
      </p:transition>
    </mc:Choice>
    <mc:Fallback xmlns="">
      <p:transition spd="slow" advTm="10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4B0C281-98A2-A1D8-1975-A40CD976B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338" y="176981"/>
            <a:ext cx="4189629" cy="795645"/>
          </a:xfrm>
        </p:spPr>
        <p:txBody>
          <a:bodyPr>
            <a:normAutofit/>
          </a:bodyPr>
          <a:lstStyle/>
          <a:p>
            <a:pPr algn="ctr"/>
            <a:r>
              <a:rPr lang="bg-BG" sz="3200" b="1" i="1" kern="100" dirty="0">
                <a:solidFill>
                  <a:schemeClr val="accent6">
                    <a:lumMod val="50000"/>
                  </a:schemeClr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Христо Ботев</a:t>
            </a:r>
            <a:endParaRPr lang="bg-BG" sz="3200" b="1" i="1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BA6275F1-74FC-8859-3F56-A45F98255E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426" y="795645"/>
            <a:ext cx="5329084" cy="606235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bg-BG" sz="2800" i="1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bg-BG" sz="3200" i="1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Национален герой, революционер, поет и публицист, оставил след себе си велики стихотворения. Литературното и публицистично наследство на Ботев не е голямо по обем, но по своите художествени достойнства то бележи върха не само във възрожденската, но и изобщо в цялостното развитие на българската литература.</a:t>
            </a:r>
          </a:p>
          <a:p>
            <a:endParaRPr lang="bg-BG" dirty="0"/>
          </a:p>
        </p:txBody>
      </p:sp>
      <p:pic>
        <p:nvPicPr>
          <p:cNvPr id="5122" name="Picture 2" descr="10 вечни мисли на Христо Ботев • © 10-те най">
            <a:extLst>
              <a:ext uri="{FF2B5EF4-FFF2-40B4-BE49-F238E27FC236}">
                <a16:creationId xmlns:a16="http://schemas.microsoft.com/office/drawing/2014/main" id="{CDF34754-9F9A-4258-CBD9-8A67B327FF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"/>
          <a:stretch/>
        </p:blipFill>
        <p:spPr bwMode="auto">
          <a:xfrm>
            <a:off x="6191422" y="483363"/>
            <a:ext cx="4315050" cy="61055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45064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2000">
        <p15:prstTrans prst="pageCurlDouble"/>
      </p:transition>
    </mc:Choice>
    <mc:Fallback xmlns="">
      <p:transition spd="slow" advTm="22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D5ECC58-1566-3428-F493-EB23B2B4B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812" y="355600"/>
            <a:ext cx="5559749" cy="1524000"/>
          </a:xfrm>
        </p:spPr>
        <p:txBody>
          <a:bodyPr>
            <a:normAutofit fontScale="90000"/>
          </a:bodyPr>
          <a:lstStyle/>
          <a:p>
            <a:pPr algn="ctr"/>
            <a:r>
              <a:rPr lang="bg-BG" sz="3600" b="1" i="1" kern="100" dirty="0">
                <a:solidFill>
                  <a:schemeClr val="accent6">
                    <a:lumMod val="50000"/>
                  </a:schemeClr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Димитър и Константин Миладинови</a:t>
            </a:r>
            <a:endParaRPr lang="bg-BG" b="1" i="1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DCA95CA5-463C-1FFC-A064-E5652F2F83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52399" y="1188720"/>
            <a:ext cx="6156960" cy="5059680"/>
          </a:xfrm>
        </p:spPr>
        <p:txBody>
          <a:bodyPr/>
          <a:lstStyle/>
          <a:p>
            <a:pPr marL="914400" lvl="2" indent="0">
              <a:buNone/>
            </a:pPr>
            <a:r>
              <a:rPr lang="bg-BG" sz="3200" i="1" kern="100" dirty="0">
                <a:solidFill>
                  <a:schemeClr val="bg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В</a:t>
            </a:r>
            <a:r>
              <a:rPr lang="bg-BG" sz="3200" i="1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ъзрожденски патриоти и учители, събрали в сборници много народни песни, пословици, гатанки и обичаи.</a:t>
            </a:r>
          </a:p>
          <a:p>
            <a:endParaRPr lang="bg-BG" i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246DEAFB-2391-D66B-730E-80B7DA35F1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563"/>
          <a:stretch/>
        </p:blipFill>
        <p:spPr>
          <a:xfrm>
            <a:off x="6187441" y="182329"/>
            <a:ext cx="2548264" cy="29836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5E300AD-9ACF-687B-D51E-127307F466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73817" y="3278908"/>
            <a:ext cx="2779838" cy="3179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6629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0">
        <p15:prstTrans prst="pageCurlDouble"/>
      </p:transition>
    </mc:Choice>
    <mc:Fallback xmlns="">
      <p:transition spd="slow" advTm="10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68D5C4A-F6A1-F4FE-B351-19E0C497E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842" y="-141802"/>
            <a:ext cx="4725159" cy="1507067"/>
          </a:xfrm>
        </p:spPr>
        <p:txBody>
          <a:bodyPr/>
          <a:lstStyle/>
          <a:p>
            <a:r>
              <a:rPr lang="bg-BG" sz="3600" b="1" i="1" kern="100" dirty="0">
                <a:solidFill>
                  <a:schemeClr val="accent6">
                    <a:lumMod val="50000"/>
                  </a:schemeClr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Добри Чинтулов</a:t>
            </a:r>
            <a:endParaRPr lang="bg-BG" b="1" i="1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BCC0D015-8EB9-3C87-A584-5656B175C9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2842" y="1071418"/>
            <a:ext cx="5011486" cy="5786581"/>
          </a:xfrm>
        </p:spPr>
        <p:txBody>
          <a:bodyPr/>
          <a:lstStyle/>
          <a:p>
            <a:pPr marL="0" indent="0">
              <a:buNone/>
            </a:pPr>
            <a:r>
              <a:rPr lang="bg-BG" sz="3600" i="1" kern="100" dirty="0">
                <a:solidFill>
                  <a:schemeClr val="bg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Ч</a:t>
            </a:r>
            <a:r>
              <a:rPr lang="bg-BG" sz="3600" i="1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овекът, създал текстовете на най-обичаните песни, които пеем и днес: „Стани, стани, юнак балкански“, „Вятър ечи, Балкан стене“, „Къде си, вярна ти, любов народна?“.</a:t>
            </a:r>
          </a:p>
          <a:p>
            <a:endParaRPr lang="bg-BG" dirty="0"/>
          </a:p>
        </p:txBody>
      </p:sp>
      <p:pic>
        <p:nvPicPr>
          <p:cNvPr id="6146" name="Picture 2" descr="Мирела Костадинова: Непочтеност убива поетичния порив на Добри Чинтулов">
            <a:extLst>
              <a:ext uri="{FF2B5EF4-FFF2-40B4-BE49-F238E27FC236}">
                <a16:creationId xmlns:a16="http://schemas.microsoft.com/office/drawing/2014/main" id="{A884E4D2-B039-28F6-AD3C-C88E07A55B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96000" y="233217"/>
            <a:ext cx="4211781" cy="63915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94061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3000">
        <p15:prstTrans prst="pageCurlDouble"/>
      </p:transition>
    </mc:Choice>
    <mc:Fallback xmlns="">
      <p:transition spd="slow" advTm="13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C4AA9B9-6CA9-74E4-1816-503DC6094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037" y="305480"/>
            <a:ext cx="4655127" cy="943471"/>
          </a:xfrm>
        </p:spPr>
        <p:txBody>
          <a:bodyPr/>
          <a:lstStyle/>
          <a:p>
            <a:pPr algn="ctr"/>
            <a:r>
              <a:rPr lang="bg-BG" b="1" i="1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</a:rPr>
              <a:t>Васил Левски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2377C833-13B4-6FBE-4615-2C7E380F03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037" y="223034"/>
            <a:ext cx="4729019" cy="56697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sz="3600" i="1" kern="100" dirty="0">
                <a:solidFill>
                  <a:schemeClr val="bg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Ч</a:t>
            </a:r>
            <a:r>
              <a:rPr lang="bg-BG" sz="3600" i="1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иято отдаденост и саможертва в името на свободата е най-силното човешко качество.</a:t>
            </a:r>
          </a:p>
          <a:p>
            <a:endParaRPr lang="bg-BG" i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pic>
        <p:nvPicPr>
          <p:cNvPr id="7170" name="Picture 2" descr="Портрети на видни българи, портрет на левски цена">
            <a:extLst>
              <a:ext uri="{FF2B5EF4-FFF2-40B4-BE49-F238E27FC236}">
                <a16:creationId xmlns:a16="http://schemas.microsoft.com/office/drawing/2014/main" id="{9886FC2E-BDDA-E429-06F8-2D567C6977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92645" y="305480"/>
            <a:ext cx="4080387" cy="63472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36350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8000">
        <p15:prstTrans prst="pageCurlDouble"/>
      </p:transition>
    </mc:Choice>
    <mc:Fallback xmlns="">
      <p:transition spd="slow" advTm="8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7E9EEF2B-C941-3C72-3EAF-CDF02F2F6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751" y="-127820"/>
            <a:ext cx="5668249" cy="1264093"/>
          </a:xfrm>
        </p:spPr>
        <p:txBody>
          <a:bodyPr/>
          <a:lstStyle/>
          <a:p>
            <a:pPr algn="ctr"/>
            <a:r>
              <a:rPr lang="bg-BG" sz="3600" b="1" i="1" kern="100" dirty="0">
                <a:solidFill>
                  <a:schemeClr val="accent6">
                    <a:lumMod val="50000"/>
                  </a:schemeClr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Любен Каравелов</a:t>
            </a:r>
            <a:endParaRPr lang="bg-BG" b="1" i="1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3F6880B6-FA31-C382-293A-978E9C2F9C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192" y="766916"/>
            <a:ext cx="5348653" cy="60910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sz="2800" i="1" kern="100" dirty="0">
                <a:solidFill>
                  <a:schemeClr val="bg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bg-BG" sz="3200" i="1" kern="100" dirty="0">
                <a:solidFill>
                  <a:schemeClr val="bg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</a:t>
            </a:r>
            <a:r>
              <a:rPr lang="bg-BG" sz="3200" i="1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ългарски поет, писател, енциклопедист, журналист, етнограф и безспорен национален герой допринася съществено за развитието на обществената мисъл в България през Възраждането. Каравелов участва в националреволюционното движение като член и председател на БРЦК.</a:t>
            </a:r>
            <a:endParaRPr lang="bg-BG" i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pic>
        <p:nvPicPr>
          <p:cNvPr id="8194" name="Picture 2" descr="Любен Каравелов – Уикипедия">
            <a:extLst>
              <a:ext uri="{FF2B5EF4-FFF2-40B4-BE49-F238E27FC236}">
                <a16:creationId xmlns:a16="http://schemas.microsoft.com/office/drawing/2014/main" id="{46B1742F-700D-4B5D-4A45-DFD52882A0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99286" y="323273"/>
            <a:ext cx="4396510" cy="63638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62943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5000">
        <p15:prstTrans prst="pageCurlDouble"/>
      </p:transition>
    </mc:Choice>
    <mc:Fallback xmlns="">
      <p:transition spd="slow" advTm="25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A9DD43FB-9CBA-9676-1CA4-EC118386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2585" y="181663"/>
            <a:ext cx="4800215" cy="803924"/>
          </a:xfrm>
        </p:spPr>
        <p:txBody>
          <a:bodyPr>
            <a:normAutofit/>
          </a:bodyPr>
          <a:lstStyle/>
          <a:p>
            <a:pPr algn="ctr"/>
            <a:r>
              <a:rPr lang="bg-BG" sz="3600" b="1" i="1" kern="100" dirty="0">
                <a:solidFill>
                  <a:schemeClr val="accent6">
                    <a:lumMod val="50000"/>
                  </a:schemeClr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Добри Войников</a:t>
            </a:r>
            <a:endParaRPr lang="bg-BG" b="1" i="1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9CB56005-6B93-F03E-5382-393C198E97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437" y="985587"/>
            <a:ext cx="5172363" cy="569075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bg-BG" sz="3600" i="1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Писателят драматург, основал първия български театър, с което положил основите на театралното изкуство у нас, подложил на критика чуждопоклонничеството в пиесата си „Криворазбраната цивилизация“.</a:t>
            </a:r>
          </a:p>
          <a:p>
            <a:pPr marL="0" indent="0">
              <a:buNone/>
            </a:pPr>
            <a:endParaRPr lang="bg-BG" i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pic>
        <p:nvPicPr>
          <p:cNvPr id="9218" name="Picture 2" descr="Добри Войников за пръв път в историята на българския театър привлича жени  актриси">
            <a:extLst>
              <a:ext uri="{FF2B5EF4-FFF2-40B4-BE49-F238E27FC236}">
                <a16:creationId xmlns:a16="http://schemas.microsoft.com/office/drawing/2014/main" id="{3D6DA10D-6F11-9B03-A698-8E7209900D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026" y="583625"/>
            <a:ext cx="4069484" cy="60309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19154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9000">
        <p15:prstTrans prst="pageCurlDouble"/>
      </p:transition>
    </mc:Choice>
    <mc:Fallback xmlns="">
      <p:transition spd="slow" advTm="19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4CBC3AF-02E1-AB08-46CA-75192715A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272" y="771004"/>
            <a:ext cx="5477164" cy="804027"/>
          </a:xfrm>
        </p:spPr>
        <p:txBody>
          <a:bodyPr/>
          <a:lstStyle/>
          <a:p>
            <a:pPr algn="ctr"/>
            <a:r>
              <a:rPr lang="bg-BG" sz="3600" b="1" i="1" kern="100" dirty="0">
                <a:solidFill>
                  <a:schemeClr val="accent6">
                    <a:lumMod val="50000"/>
                  </a:schemeClr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Неофит Рилски</a:t>
            </a:r>
            <a:endParaRPr lang="bg-BG" b="1" i="1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C9FBA68B-1700-94CC-27AB-7190F23386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6691" y="1173018"/>
            <a:ext cx="4858327" cy="5218546"/>
          </a:xfrm>
        </p:spPr>
        <p:txBody>
          <a:bodyPr/>
          <a:lstStyle/>
          <a:p>
            <a:pPr marL="0" indent="0">
              <a:buNone/>
            </a:pPr>
            <a:r>
              <a:rPr lang="bg-BG" sz="3600" i="1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Първопроходник и продължител на идеята за превръщането на българското образование в светско.</a:t>
            </a:r>
          </a:p>
          <a:p>
            <a:pPr marL="0" indent="0">
              <a:buNone/>
            </a:pPr>
            <a:endParaRPr lang="bg-BG" i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E2F76E-B36B-0B31-B09A-D751E23F7C5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37566" y="1065955"/>
            <a:ext cx="4402502" cy="53256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769250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9000">
        <p15:prstTrans prst="pageCurlDouble"/>
      </p:transition>
    </mc:Choice>
    <mc:Fallback xmlns="">
      <p:transition spd="slow" advTm="9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B041D80-05F1-2C9D-B13A-B8D017926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2973" y="129309"/>
            <a:ext cx="4034853" cy="665018"/>
          </a:xfrm>
        </p:spPr>
        <p:txBody>
          <a:bodyPr/>
          <a:lstStyle/>
          <a:p>
            <a:pPr algn="ctr"/>
            <a:r>
              <a:rPr lang="bg-BG" sz="3600" b="1" i="1" kern="100" dirty="0">
                <a:solidFill>
                  <a:schemeClr val="accent6">
                    <a:lumMod val="50000"/>
                  </a:schemeClr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Иван Вазов</a:t>
            </a:r>
            <a:endParaRPr lang="bg-BG" b="1" i="1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70BABCA3-9C9A-FFB7-A454-281E28B44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255" y="794327"/>
            <a:ext cx="5357090" cy="606367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bg-BG" sz="2800" i="1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Класически български писател, поет и драматург. Патриарх на българската литература. Творчество му отразява на две исторически епохи – Възраждането и Следосвобожденска България. Насочва се към патриотично-граждански теми. Работи като учител и преводач, включва се в различни родолюбиви начинания – преди и след Освобождението, за кратко е министър на просвещението. Създава първия български роман “Под игото.</a:t>
            </a:r>
            <a:r>
              <a:rPr lang="bg-BG" sz="2800" i="1" kern="100" dirty="0">
                <a:solidFill>
                  <a:schemeClr val="bg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endParaRPr lang="bg-BG" i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pic>
        <p:nvPicPr>
          <p:cNvPr id="11266" name="Picture 2" descr="Иван Вазов | Royal Bulgaria in Colour | Царство България въ цвѣтъ">
            <a:extLst>
              <a:ext uri="{FF2B5EF4-FFF2-40B4-BE49-F238E27FC236}">
                <a16:creationId xmlns:a16="http://schemas.microsoft.com/office/drawing/2014/main" id="{7931F8D2-4A1A-DA4F-0D63-B2527B011F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5840" y="92281"/>
            <a:ext cx="4408794" cy="66734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9877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3000">
        <p15:prstTrans prst="pageCurlDouble"/>
      </p:transition>
    </mc:Choice>
    <mc:Fallback xmlns="">
      <p:transition spd="slow" advTm="33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63A57FD-5DF1-5FF8-6071-8E8BF3001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527" y="0"/>
            <a:ext cx="5415473" cy="1036011"/>
          </a:xfrm>
        </p:spPr>
        <p:txBody>
          <a:bodyPr>
            <a:normAutofit/>
          </a:bodyPr>
          <a:lstStyle/>
          <a:p>
            <a:pPr algn="ctr"/>
            <a:r>
              <a:rPr lang="bg-BG" sz="3000" b="1" i="1" kern="100" dirty="0">
                <a:solidFill>
                  <a:schemeClr val="accent6">
                    <a:lumMod val="50000"/>
                  </a:schemeClr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Св. Св. Кирил и Методий</a:t>
            </a:r>
            <a:endParaRPr lang="bg-BG" sz="3000" b="1" i="1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9D6125D2-0816-86EE-BB45-4B8683B4A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527" y="943897"/>
            <a:ext cx="5258157" cy="591410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bg-BG" sz="3600" i="1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bg-BG" sz="4100" i="1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Свети Кирил е славянски просветител, създател на славянската азбука, основоположник на славянската и българската литература. Константин-Кирил Философ учи в Магнаурската школа в Цариград, има отлични познания по философия и граматика. В края на 860 заедно с брат му Методий е изпратен от византийския император с църковна и дипломатическа мисия при </a:t>
            </a:r>
            <a:r>
              <a:rPr lang="bg-BG" sz="4100" i="1" kern="10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хазарите</a:t>
            </a:r>
            <a:r>
              <a:rPr lang="bg-BG" sz="4100" i="1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bg-BG" i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pic>
        <p:nvPicPr>
          <p:cNvPr id="12290" name="Picture 2" descr="Портрет на Кирил и Методий - табло - store.bg">
            <a:extLst>
              <a:ext uri="{FF2B5EF4-FFF2-40B4-BE49-F238E27FC236}">
                <a16:creationId xmlns:a16="http://schemas.microsoft.com/office/drawing/2014/main" id="{2FEE1A36-7546-4849-2FF7-769C5982CB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72345" y="943897"/>
            <a:ext cx="4597256" cy="53016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79225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5000">
        <p15:prstTrans prst="pageCurlDouble"/>
      </p:transition>
    </mc:Choice>
    <mc:Fallback xmlns="">
      <p:transition spd="slow" advTm="25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1C491314-10D0-1EF6-EAE9-5D097FA70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7527" y="158796"/>
            <a:ext cx="4655127" cy="681714"/>
          </a:xfrm>
        </p:spPr>
        <p:txBody>
          <a:bodyPr/>
          <a:lstStyle/>
          <a:p>
            <a:pPr algn="ctr"/>
            <a:r>
              <a:rPr lang="bg-BG" sz="3600" b="1" i="1" kern="100" dirty="0">
                <a:solidFill>
                  <a:schemeClr val="accent6">
                    <a:lumMod val="50000"/>
                  </a:schemeClr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Райна Княгиня</a:t>
            </a:r>
            <a:endParaRPr lang="bg-BG" b="1" i="1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DB8A06F8-24B4-24BF-BF75-A03BE8ACFB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062" y="840510"/>
            <a:ext cx="5254684" cy="601749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600" i="1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bg-BG" sz="3600" i="1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Българска националреволюционерка, учителка. Родена в Панагюрище. Райна Княгиня учи в родния си град и в девическото училище в Стара Загора при А. Тошева. По време на Априлското въстание 1876 носи на кон извезаното от нея и тържествено осветено от поп </a:t>
            </a:r>
            <a:r>
              <a:rPr lang="bg-BG" sz="3600" i="1" kern="10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Груьо</a:t>
            </a:r>
            <a:r>
              <a:rPr lang="bg-BG" sz="3600" i="1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знаме на шествието в Панагюрище (поради което е наречена “Княгиня”).</a:t>
            </a:r>
          </a:p>
          <a:p>
            <a:pPr marL="0" indent="0">
              <a:buNone/>
            </a:pPr>
            <a:endParaRPr lang="bg-BG" i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pic>
        <p:nvPicPr>
          <p:cNvPr id="13314" name="Picture 2" descr="Портрет на Райна Княгиня (1856 - 1917) - табло - store.bg">
            <a:extLst>
              <a:ext uri="{FF2B5EF4-FFF2-40B4-BE49-F238E27FC236}">
                <a16:creationId xmlns:a16="http://schemas.microsoft.com/office/drawing/2014/main" id="{32F5423C-FE93-078D-5CE0-7492F0D776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62256" y="921774"/>
            <a:ext cx="4163822" cy="50144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01516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6000">
        <p15:prstTrans prst="pageCurlDouble"/>
      </p:transition>
    </mc:Choice>
    <mc:Fallback xmlns="">
      <p:transition spd="slow" advTm="16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AFC90CD7-8BAD-0D4A-0FFE-C65A38241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846" y="223856"/>
            <a:ext cx="5093110" cy="892154"/>
          </a:xfrm>
        </p:spPr>
        <p:txBody>
          <a:bodyPr/>
          <a:lstStyle/>
          <a:p>
            <a:pPr algn="ctr"/>
            <a:r>
              <a:rPr lang="bg-BG" sz="3600" b="1" i="1" kern="100" dirty="0">
                <a:solidFill>
                  <a:schemeClr val="accent6">
                    <a:lumMod val="50000"/>
                  </a:schemeClr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Георги Раковски</a:t>
            </a:r>
            <a:endParaRPr lang="bg-BG" b="1" i="1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939523E0-AC48-89FE-4406-97DF6DF174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846" y="1032386"/>
            <a:ext cx="5093110" cy="5825613"/>
          </a:xfrm>
        </p:spPr>
        <p:txBody>
          <a:bodyPr/>
          <a:lstStyle/>
          <a:p>
            <a:pPr marL="0" indent="0">
              <a:buNone/>
            </a:pPr>
            <a:r>
              <a:rPr lang="en-US" sz="3200" i="1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bg-BG" sz="3200" i="1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Идеолог, стратег и организатор на българското националноосвободително движение, публицист, писател, историограф и етнограф. Участва най-активно в борбите за църковна и политическа свобода на българите. „Бащата на революцията.“</a:t>
            </a:r>
          </a:p>
          <a:p>
            <a:pPr marL="0" indent="0">
              <a:buNone/>
            </a:pPr>
            <a:endParaRPr lang="bg-BG" i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pic>
        <p:nvPicPr>
          <p:cNvPr id="14338" name="Picture 2" descr="В бурите на любовта и революцията - ГЕОРГИ РАКОВСКИ | Четилище">
            <a:extLst>
              <a:ext uri="{FF2B5EF4-FFF2-40B4-BE49-F238E27FC236}">
                <a16:creationId xmlns:a16="http://schemas.microsoft.com/office/drawing/2014/main" id="{92C27AD6-DF14-EC6F-FE4E-794E44CEB4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665" y="669933"/>
            <a:ext cx="4296207" cy="58198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16816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4000">
        <p15:prstTrans prst="pageCurlDouble"/>
      </p:transition>
    </mc:Choice>
    <mc:Fallback xmlns="">
      <p:transition spd="slow" advTm="14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834404A8-0493-B8AC-23FA-C045B9E5F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620" y="1"/>
            <a:ext cx="5388653" cy="665018"/>
          </a:xfrm>
        </p:spPr>
        <p:txBody>
          <a:bodyPr>
            <a:normAutofit fontScale="90000"/>
          </a:bodyPr>
          <a:lstStyle/>
          <a:p>
            <a:pPr algn="ctr"/>
            <a:r>
              <a:rPr lang="bg-BG" sz="3200" b="1" i="1" kern="100" dirty="0">
                <a:solidFill>
                  <a:schemeClr val="accent6">
                    <a:lumMod val="50000"/>
                  </a:schemeClr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Св. Климент Охридски</a:t>
            </a:r>
            <a:endParaRPr lang="bg-BG" sz="3200" b="1" i="1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85DF890B-5AC3-448D-2851-9B0AE4F5A3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492" y="554182"/>
            <a:ext cx="5227781" cy="630381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bg-BG" sz="3200" i="1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Един от най-известните и талантливи ученици на Кирил и Методий. Участва активно във </a:t>
            </a:r>
            <a:r>
              <a:rPr lang="bg-BG" sz="3200" i="1" kern="100" dirty="0" err="1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Великоморавската</a:t>
            </a:r>
            <a:r>
              <a:rPr lang="bg-BG" sz="3200" i="1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им мисия. През 867-869 г. е заедно с тях в Рим, където е ръкоположен за свещеник. След смъртта на Методий е прогонен от Великоморавия и намира убежище в България. Съществуват известия, според които именно той създава кирилицата в България. Патрон на нашата гимназия.</a:t>
            </a:r>
          </a:p>
          <a:p>
            <a:pPr marL="0" indent="0">
              <a:buNone/>
            </a:pPr>
            <a:endParaRPr lang="bg-BG" i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pic>
        <p:nvPicPr>
          <p:cNvPr id="15362" name="Picture 2" descr="Свети Климент Охридски | Народните будители и аз">
            <a:extLst>
              <a:ext uri="{FF2B5EF4-FFF2-40B4-BE49-F238E27FC236}">
                <a16:creationId xmlns:a16="http://schemas.microsoft.com/office/drawing/2014/main" id="{02B90B7E-C8D3-C031-905C-AF27F7CFDB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442" y="665019"/>
            <a:ext cx="4111752" cy="5791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89310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8000">
        <p15:prstTrans prst="pageCurlDouble"/>
      </p:transition>
    </mc:Choice>
    <mc:Fallback xmlns="">
      <p:transition spd="slow" advTm="18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58E5518C-7327-25FA-2B8C-5635052006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710" y="1858758"/>
            <a:ext cx="7540726" cy="2231461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bg-BG" sz="3600" i="1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„Голи са народите без книги, немощни да се борят без оръжие с противника на нашите души.“</a:t>
            </a:r>
          </a:p>
          <a:p>
            <a:pPr marL="0" indent="0">
              <a:buNone/>
            </a:pPr>
            <a:endParaRPr lang="bg-BG" i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pic>
        <p:nvPicPr>
          <p:cNvPr id="16386" name="Picture 2" descr="Константин Преславски">
            <a:extLst>
              <a:ext uri="{FF2B5EF4-FFF2-40B4-BE49-F238E27FC236}">
                <a16:creationId xmlns:a16="http://schemas.microsoft.com/office/drawing/2014/main" id="{4D5C8390-D3B8-93B2-F583-0653AF3760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1252" y="889429"/>
            <a:ext cx="4030202" cy="57666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4929380-ACDE-23BC-3F98-55AC8C6E3E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765" b="89992" l="10000" r="90000">
                        <a14:foregroundMark x1="27391" y1="87430" x2="27391" y2="87430"/>
                        <a14:foregroundMark x1="76630" y1="8487" x2="76630" y2="8487"/>
                        <a14:foregroundMark x1="77826" y1="5765" x2="77826" y2="576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808321" flipH="1">
            <a:off x="-80043" y="-205867"/>
            <a:ext cx="1965081" cy="26678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95E8F6-B858-9E65-4F53-5279B22015E1}"/>
              </a:ext>
            </a:extLst>
          </p:cNvPr>
          <p:cNvSpPr txBox="1"/>
          <p:nvPr/>
        </p:nvSpPr>
        <p:spPr>
          <a:xfrm>
            <a:off x="902497" y="3628103"/>
            <a:ext cx="7275871" cy="3538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bg-BG" sz="3600" i="1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„О, будители народни, цял низ светли имена чисти, сияйни, благородни, вий сте нашите знамена най за вечни времена.“ 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bg-BG" sz="3600" i="1" kern="100" dirty="0">
                <a:solidFill>
                  <a:schemeClr val="bg1"/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Константин Преславски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0747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5000">
        <p15:prstTrans prst="pageCurlDouble"/>
      </p:transition>
    </mc:Choice>
    <mc:Fallback xmlns="">
      <p:transition spd="slow" advTm="15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6E7CC56-B05A-5189-4A0B-BAA7DB299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7508414" flipV="1">
            <a:off x="1033581" y="7847017"/>
            <a:ext cx="45719" cy="45719"/>
          </a:xfrm>
        </p:spPr>
        <p:txBody>
          <a:bodyPr>
            <a:normAutofit fontScale="90000"/>
          </a:bodyPr>
          <a:lstStyle/>
          <a:p>
            <a:endParaRPr lang="bg-BG" dirty="0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9DF901F2-00B7-E66F-13DC-6FC783E899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1" y="1179870"/>
            <a:ext cx="11252149" cy="4916129"/>
          </a:xfrm>
        </p:spPr>
        <p:txBody>
          <a:bodyPr/>
          <a:lstStyle/>
          <a:p>
            <a:pPr marL="0" indent="0">
              <a:buNone/>
            </a:pPr>
            <a:r>
              <a:rPr lang="bg-BG" sz="6400" b="1" i="1" kern="100" dirty="0">
                <a:solidFill>
                  <a:schemeClr val="accent6">
                    <a:lumMod val="50000"/>
                  </a:schemeClr>
                </a:solidFill>
                <a:effectLst/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Благодарим за вниманието!</a:t>
            </a:r>
          </a:p>
          <a:p>
            <a:pPr marL="0" indent="0">
              <a:buNone/>
            </a:pPr>
            <a:endParaRPr lang="bg-BG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222185-5FD6-6E3A-CB37-BC2E04EC55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765" b="89992" l="10000" r="90000">
                        <a14:foregroundMark x1="27391" y1="87430" x2="27391" y2="87430"/>
                        <a14:foregroundMark x1="76630" y1="8487" x2="76630" y2="8487"/>
                        <a14:foregroundMark x1="77826" y1="5765" x2="77826" y2="576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791679">
            <a:off x="788090" y="-23192"/>
            <a:ext cx="2813859" cy="3820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4130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000">
        <p15:prstTrans prst="pageCurlDouble"/>
      </p:transition>
    </mc:Choice>
    <mc:Fallback xmlns="">
      <p:transition spd="slow" advTm="6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Картина 14">
            <a:extLst>
              <a:ext uri="{FF2B5EF4-FFF2-40B4-BE49-F238E27FC236}">
                <a16:creationId xmlns:a16="http://schemas.microsoft.com/office/drawing/2014/main" id="{CFA675A3-EE03-DE97-C402-A07AA19E3D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0527" y="2712086"/>
            <a:ext cx="2171095" cy="2735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Картина 16">
            <a:extLst>
              <a:ext uri="{FF2B5EF4-FFF2-40B4-BE49-F238E27FC236}">
                <a16:creationId xmlns:a16="http://schemas.microsoft.com/office/drawing/2014/main" id="{8CF648D4-F5C5-76C0-8014-4EBEBDA2F6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42" y="1966913"/>
            <a:ext cx="1961359" cy="27355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Картина 20">
            <a:extLst>
              <a:ext uri="{FF2B5EF4-FFF2-40B4-BE49-F238E27FC236}">
                <a16:creationId xmlns:a16="http://schemas.microsoft.com/office/drawing/2014/main" id="{4620181E-C3CA-67D9-5D14-4FBBE2E7F7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1388" y="4133739"/>
            <a:ext cx="1966912" cy="25559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Картина 26">
            <a:extLst>
              <a:ext uri="{FF2B5EF4-FFF2-40B4-BE49-F238E27FC236}">
                <a16:creationId xmlns:a16="http://schemas.microsoft.com/office/drawing/2014/main" id="{96F4DA71-8226-B681-69CE-7C4AF93691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212" y="4183444"/>
            <a:ext cx="1966912" cy="27786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Картина 28">
            <a:extLst>
              <a:ext uri="{FF2B5EF4-FFF2-40B4-BE49-F238E27FC236}">
                <a16:creationId xmlns:a16="http://schemas.microsoft.com/office/drawing/2014/main" id="{3E9322ED-4246-3FF1-522D-E0E20D725D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963" y="4418922"/>
            <a:ext cx="2784499" cy="1852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B817591F-1D9D-E4F8-0D37-F2D9457F63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099" y="331446"/>
            <a:ext cx="2049044" cy="2735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4547C4E2-FFD7-6279-984A-E0CFE4C5AD5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77" y="4183444"/>
            <a:ext cx="2460888" cy="2460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D8C457A4-A08F-BEF4-E56A-084CA1458A7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00" y="399073"/>
            <a:ext cx="1752600" cy="2600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Картина 11">
            <a:extLst>
              <a:ext uri="{FF2B5EF4-FFF2-40B4-BE49-F238E27FC236}">
                <a16:creationId xmlns:a16="http://schemas.microsoft.com/office/drawing/2014/main" id="{C5A3450C-ACBF-4A07-AD92-36EC27300FA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9601" y="45307"/>
            <a:ext cx="2289052" cy="28077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Картина 13">
            <a:extLst>
              <a:ext uri="{FF2B5EF4-FFF2-40B4-BE49-F238E27FC236}">
                <a16:creationId xmlns:a16="http://schemas.microsoft.com/office/drawing/2014/main" id="{0BEA1D1D-573F-7978-04DE-F151BA83D6B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563" y="445706"/>
            <a:ext cx="2057400" cy="2228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Картина 24">
            <a:extLst>
              <a:ext uri="{FF2B5EF4-FFF2-40B4-BE49-F238E27FC236}">
                <a16:creationId xmlns:a16="http://schemas.microsoft.com/office/drawing/2014/main" id="{A0F94EC0-9D97-88B7-D1A9-4F7C1843A80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699" y="2259887"/>
            <a:ext cx="1961359" cy="2652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Картина 18">
            <a:extLst>
              <a:ext uri="{FF2B5EF4-FFF2-40B4-BE49-F238E27FC236}">
                <a16:creationId xmlns:a16="http://schemas.microsoft.com/office/drawing/2014/main" id="{EA481F59-FE0A-63F6-FF0C-D272F454C34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487" y="2374900"/>
            <a:ext cx="2640765" cy="1978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899470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000">
        <p15:prstTrans prst="pageCurlDouble"/>
      </p:transition>
    </mc:Choice>
    <mc:Fallback xmlns="">
      <p:transition spd="slow" advTm="10000">
        <p:fade/>
      </p:transition>
    </mc:Fallback>
  </mc:AlternateContent>
</p:sld>
</file>

<file path=ppt/theme/theme1.xml><?xml version="1.0" encoding="utf-8"?>
<a:theme xmlns:a="http://schemas.openxmlformats.org/drawingml/2006/main" name="Сектори">
  <a:themeElements>
    <a:clrScheme name="Сектори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и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и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TM10001114[[fn=Галерия]]</Template>
  <TotalTime>286</TotalTime>
  <Words>833</Words>
  <Application>Microsoft Office PowerPoint</Application>
  <PresentationFormat>Широк екран</PresentationFormat>
  <Paragraphs>42</Paragraphs>
  <Slides>23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23</vt:i4>
      </vt:variant>
    </vt:vector>
  </HeadingPairs>
  <TitlesOfParts>
    <vt:vector size="27" baseType="lpstr">
      <vt:lpstr>Book Antiqua</vt:lpstr>
      <vt:lpstr>Century Gothic</vt:lpstr>
      <vt:lpstr>Wingdings 3</vt:lpstr>
      <vt:lpstr>Сектори</vt:lpstr>
      <vt:lpstr>1 ноември –  Ден на народните будители </vt:lpstr>
      <vt:lpstr>Възникване на празника</vt:lpstr>
      <vt:lpstr>Приемане на празника</vt:lpstr>
      <vt:lpstr>На този ден не трябва да забравяме имената и делата на тези велики българи: </vt:lpstr>
      <vt:lpstr>Паисий Хилендарски</vt:lpstr>
      <vt:lpstr>Софроний Врачански</vt:lpstr>
      <vt:lpstr>Васил Априлов</vt:lpstr>
      <vt:lpstr>Петър Берон</vt:lpstr>
      <vt:lpstr>Христо Ботев</vt:lpstr>
      <vt:lpstr>Димитър и Константин Миладинови</vt:lpstr>
      <vt:lpstr>Добри Чинтулов</vt:lpstr>
      <vt:lpstr>Васил Левски</vt:lpstr>
      <vt:lpstr>Любен Каравелов</vt:lpstr>
      <vt:lpstr>Добри Войников</vt:lpstr>
      <vt:lpstr>Неофит Рилски</vt:lpstr>
      <vt:lpstr>Иван Вазов</vt:lpstr>
      <vt:lpstr>Св. Св. Кирил и Методий</vt:lpstr>
      <vt:lpstr>Райна Княгиня</vt:lpstr>
      <vt:lpstr>Георги Раковски</vt:lpstr>
      <vt:lpstr>Св. Климент Охридски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ноември –  Ден на народните будители</dc:title>
  <dc:creator>Владислав К. Каменов</dc:creator>
  <cp:lastModifiedBy>Владислав К. Каменов</cp:lastModifiedBy>
  <cp:revision>32</cp:revision>
  <dcterms:created xsi:type="dcterms:W3CDTF">2022-10-20T11:37:05Z</dcterms:created>
  <dcterms:modified xsi:type="dcterms:W3CDTF">2022-11-04T10:48:56Z</dcterms:modified>
</cp:coreProperties>
</file>