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88825"/>
  <p:notesSz cx="6858000" cy="9144000"/>
  <p:embeddedFontLst>
    <p:embeddedFont>
      <p:font typeface="Century Gothic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6" roundtripDataSignature="AMtx7mj+Y5Sr63Pq7zWXNz3Q5lqNIk/c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enturyGothic-bold.fntdata"/><Relationship Id="rId12" Type="http://schemas.openxmlformats.org/officeDocument/2006/relationships/font" Target="fonts/CenturyGothi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enturyGothic-boldItalic.fntdata"/><Relationship Id="rId14" Type="http://schemas.openxmlformats.org/officeDocument/2006/relationships/font" Target="fonts/CenturyGothic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2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лавен слайд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/>
          <p:nvPr>
            <p:ph type="ctrTitle"/>
          </p:nvPr>
        </p:nvSpPr>
        <p:spPr>
          <a:xfrm>
            <a:off x="4672383" y="1498601"/>
            <a:ext cx="7008574" cy="329882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entury Gothic"/>
              <a:buNone/>
              <a:defRPr sz="54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" type="subTitle"/>
          </p:nvPr>
        </p:nvSpPr>
        <p:spPr>
          <a:xfrm>
            <a:off x="4672383" y="4927600"/>
            <a:ext cx="7008574" cy="1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lvl="1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2000"/>
              <a:buNone/>
              <a:defRPr>
                <a:solidFill>
                  <a:srgbClr val="8E94AB"/>
                </a:solidFill>
              </a:defRPr>
            </a:lvl2pPr>
            <a:lvl3pPr lvl="2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800"/>
              <a:buNone/>
              <a:defRPr>
                <a:solidFill>
                  <a:srgbClr val="8E94AB"/>
                </a:solidFill>
              </a:defRPr>
            </a:lvl3pPr>
            <a:lvl4pPr lvl="3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800"/>
              <a:buNone/>
              <a:defRPr>
                <a:solidFill>
                  <a:srgbClr val="8E94AB"/>
                </a:solidFill>
              </a:defRPr>
            </a:lvl4pPr>
            <a:lvl5pPr lvl="4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800"/>
              <a:buNone/>
              <a:defRPr>
                <a:solidFill>
                  <a:srgbClr val="8E94AB"/>
                </a:solidFill>
              </a:defRPr>
            </a:lvl5pPr>
            <a:lvl6pPr lvl="5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6pPr>
            <a:lvl7pPr lvl="6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7pPr>
            <a:lvl8pPr lvl="7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8pPr>
            <a:lvl9pPr lvl="8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разно" showMasterSp="0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лавие и съдържание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body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лавка на раздел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812589" y="4445000"/>
            <a:ext cx="7008574" cy="19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entury Gothic"/>
              <a:buNone/>
              <a:defRPr b="0" sz="4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812589" y="3124200"/>
            <a:ext cx="7008574" cy="1296987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2400"/>
              <a:buNone/>
              <a:defRPr sz="2400">
                <a:solidFill>
                  <a:srgbClr val="8E94AB"/>
                </a:solidFill>
              </a:defRPr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2100"/>
              <a:buNone/>
              <a:defRPr sz="2100">
                <a:solidFill>
                  <a:srgbClr val="8E94AB"/>
                </a:solidFill>
              </a:defRPr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900"/>
              <a:buNone/>
              <a:defRPr sz="1900">
                <a:solidFill>
                  <a:srgbClr val="8E94AB"/>
                </a:solidFill>
              </a:defRPr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900"/>
              <a:buNone/>
              <a:defRPr sz="1900">
                <a:solidFill>
                  <a:srgbClr val="8E94AB"/>
                </a:solidFill>
              </a:defRPr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е съдържания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/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" type="body"/>
          </p:nvPr>
        </p:nvSpPr>
        <p:spPr>
          <a:xfrm>
            <a:off x="1117309" y="1701800"/>
            <a:ext cx="4977104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35" name="Google Shape;35;p12"/>
          <p:cNvSpPr txBox="1"/>
          <p:nvPr>
            <p:ph idx="2" type="body"/>
          </p:nvPr>
        </p:nvSpPr>
        <p:spPr>
          <a:xfrm>
            <a:off x="6297559" y="1701800"/>
            <a:ext cx="4977104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/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" type="body"/>
          </p:nvPr>
        </p:nvSpPr>
        <p:spPr>
          <a:xfrm>
            <a:off x="1121372" y="1608836"/>
            <a:ext cx="4973041" cy="753364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9pPr>
          </a:lstStyle>
          <a:p/>
        </p:txBody>
      </p:sp>
      <p:sp>
        <p:nvSpPr>
          <p:cNvPr id="42" name="Google Shape;42;p13"/>
          <p:cNvSpPr txBox="1"/>
          <p:nvPr>
            <p:ph idx="2" type="body"/>
          </p:nvPr>
        </p:nvSpPr>
        <p:spPr>
          <a:xfrm>
            <a:off x="1117309" y="2514600"/>
            <a:ext cx="4977104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556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43" name="Google Shape;43;p13"/>
          <p:cNvSpPr txBox="1"/>
          <p:nvPr>
            <p:ph idx="3" type="body"/>
          </p:nvPr>
        </p:nvSpPr>
        <p:spPr>
          <a:xfrm>
            <a:off x="6301622" y="1608836"/>
            <a:ext cx="4973041" cy="753364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9pPr>
          </a:lstStyle>
          <a:p/>
        </p:txBody>
      </p:sp>
      <p:sp>
        <p:nvSpPr>
          <p:cNvPr id="44" name="Google Shape;44;p13"/>
          <p:cNvSpPr txBox="1"/>
          <p:nvPr>
            <p:ph idx="4" type="body"/>
          </p:nvPr>
        </p:nvSpPr>
        <p:spPr>
          <a:xfrm>
            <a:off x="6297559" y="2514600"/>
            <a:ext cx="4977104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556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45" name="Google Shape;45;p13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амо заглавие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ъдържание с надпис" showMasterSp="0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5490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15"/>
          <p:cNvSpPr txBox="1"/>
          <p:nvPr>
            <p:ph type="title"/>
          </p:nvPr>
        </p:nvSpPr>
        <p:spPr>
          <a:xfrm>
            <a:off x="304721" y="1701800"/>
            <a:ext cx="3351927" cy="28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4469236" y="482600"/>
            <a:ext cx="6805427" cy="5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304721" y="4648200"/>
            <a:ext cx="3351927" cy="1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Картина с надпис" showMasterSp="0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5490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3" name="Google Shape;63;p16"/>
          <p:cNvSpPr txBox="1"/>
          <p:nvPr>
            <p:ph type="title"/>
          </p:nvPr>
        </p:nvSpPr>
        <p:spPr>
          <a:xfrm>
            <a:off x="2437765" y="4800600"/>
            <a:ext cx="7313295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/>
          <p:nvPr>
            <p:ph idx="2" type="pic"/>
          </p:nvPr>
        </p:nvSpPr>
        <p:spPr>
          <a:xfrm>
            <a:off x="2437765" y="279401"/>
            <a:ext cx="7313295" cy="4448175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lvl="0" marR="0" rtl="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entury Gothic"/>
              <a:buNone/>
              <a:defRPr b="0" i="0" sz="3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entury Gothic"/>
              <a:buNone/>
              <a:defRPr b="0" i="0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entury Gothic"/>
              <a:buNone/>
              <a:defRPr b="0" i="0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30"/>
              <a:buFont typeface="Century Gothic"/>
              <a:buNone/>
              <a:defRPr b="0" i="0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30"/>
              <a:buFont typeface="Century Gothic"/>
              <a:buNone/>
              <a:defRPr b="0" i="0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30"/>
              <a:buFont typeface="Century Gothic"/>
              <a:buNone/>
              <a:defRPr b="0" i="0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30"/>
              <a:buFont typeface="Century Gothic"/>
              <a:buNone/>
              <a:defRPr b="0" i="0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2437765" y="5562600"/>
            <a:ext cx="7313295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9pPr>
          </a:lstStyle>
          <a:p/>
        </p:txBody>
      </p:sp>
      <p:sp>
        <p:nvSpPr>
          <p:cNvPr id="66" name="Google Shape;66;p16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лавие и вертикален текст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 rot="5400000">
            <a:off x="3960786" y="-1141677"/>
            <a:ext cx="4470400" cy="10157354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но заглавие и текст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 rot="5400000">
            <a:off x="7614868" y="2512404"/>
            <a:ext cx="5897561" cy="142203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 rot="5400000">
            <a:off x="2434617" y="-1042670"/>
            <a:ext cx="5897561" cy="8532178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5490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1;p7"/>
          <p:cNvSpPr txBox="1"/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marR="0" rtl="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–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1470" lvl="5" marL="27432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1470" lvl="6" marL="32004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1470" lvl="7" marL="36576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1470" lvl="8" marL="4114800" marR="0" rtl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0" type="dt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1" type="ftr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7"/>
          <p:cNvSpPr txBox="1"/>
          <p:nvPr>
            <p:ph idx="12" type="sldNum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5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/>
          <p:nvPr>
            <p:ph type="ctrTitle"/>
          </p:nvPr>
        </p:nvSpPr>
        <p:spPr>
          <a:xfrm>
            <a:off x="4618248" y="-373881"/>
            <a:ext cx="7008574" cy="329882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omic Sans MS"/>
              <a:buNone/>
            </a:pPr>
            <a:r>
              <a:rPr lang="ru-RU" sz="9600">
                <a:latin typeface="Comic Sans MS"/>
                <a:ea typeface="Comic Sans MS"/>
                <a:cs typeface="Comic Sans MS"/>
                <a:sym typeface="Comic Sans MS"/>
              </a:rPr>
              <a:t>24-ти Май</a:t>
            </a:r>
            <a:endParaRPr sz="9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" name="Google Shape;87;p1"/>
          <p:cNvSpPr txBox="1"/>
          <p:nvPr>
            <p:ph idx="1" type="subTitle"/>
          </p:nvPr>
        </p:nvSpPr>
        <p:spPr>
          <a:xfrm>
            <a:off x="4654252" y="2924944"/>
            <a:ext cx="6936566" cy="224579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4000">
                <a:latin typeface="Comic Sans MS"/>
                <a:ea typeface="Comic Sans MS"/>
                <a:cs typeface="Comic Sans MS"/>
                <a:sym typeface="Comic Sans MS"/>
              </a:rPr>
              <a:t>Ден на българската просвета и култура и на славянската писменост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ctrTitle"/>
          </p:nvPr>
        </p:nvSpPr>
        <p:spPr>
          <a:xfrm>
            <a:off x="4582244" y="2060848"/>
            <a:ext cx="7189347" cy="401890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</a:pPr>
            <a:r>
              <a:rPr lang="ru-RU" sz="2000">
                <a:latin typeface="Comic Sans MS"/>
                <a:ea typeface="Comic Sans MS"/>
                <a:cs typeface="Comic Sans MS"/>
                <a:sym typeface="Comic Sans MS"/>
              </a:rPr>
              <a:t>Денят на българската просвета и култура и на славянската писменост е български официален празник, честван на 24 май. На този ден в България се чества българската просвета, култура и създаването на глаголицата от Кирил и Методий, известни още и като Солунските братя. Преводите на Библията Кирил и Методий записват на глаголица.Спасявайки делото на св. св. Кирил и Методий, България е заслужила признателността и уважението не само на славянските народи, но и на света. И това ще бъде така, докато човечеството влага истинско съдържание в думите напредък, култура и човечност...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Google Shape;93;p2"/>
          <p:cNvSpPr txBox="1"/>
          <p:nvPr>
            <p:ph idx="1" type="subTitle"/>
          </p:nvPr>
        </p:nvSpPr>
        <p:spPr>
          <a:xfrm>
            <a:off x="4510236" y="476672"/>
            <a:ext cx="7008574" cy="1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4000">
                <a:latin typeface="Comic Sans MS"/>
                <a:ea typeface="Comic Sans MS"/>
                <a:cs typeface="Comic Sans MS"/>
                <a:sym typeface="Comic Sans MS"/>
              </a:rPr>
              <a:t>Какво празнуваме на този ден?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type="ctrTitle"/>
          </p:nvPr>
        </p:nvSpPr>
        <p:spPr>
          <a:xfrm>
            <a:off x="5950396" y="692696"/>
            <a:ext cx="4449456" cy="1152402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None/>
            </a:pPr>
            <a:r>
              <a:rPr lang="ru-RU" sz="4000">
                <a:latin typeface="Comic Sans MS"/>
                <a:ea typeface="Comic Sans MS"/>
                <a:cs typeface="Comic Sans MS"/>
                <a:sym typeface="Comic Sans MS"/>
              </a:rPr>
              <a:t>История</a:t>
            </a:r>
            <a:endParaRPr/>
          </a:p>
        </p:txBody>
      </p:sp>
      <p:sp>
        <p:nvSpPr>
          <p:cNvPr id="99" name="Google Shape;99;p3"/>
          <p:cNvSpPr txBox="1"/>
          <p:nvPr>
            <p:ph idx="1" type="subTitle"/>
          </p:nvPr>
        </p:nvSpPr>
        <p:spPr>
          <a:xfrm>
            <a:off x="5014291" y="2564904"/>
            <a:ext cx="6666665" cy="3607296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ru-RU" sz="2590">
                <a:latin typeface="Comic Sans MS"/>
                <a:ea typeface="Comic Sans MS"/>
                <a:cs typeface="Comic Sans MS"/>
                <a:sym typeface="Comic Sans MS"/>
              </a:rPr>
              <a:t>Въздигането на Кирил и Методий като равноапостоли и велики християнски учители става в България още с идването на </a:t>
            </a:r>
            <a:r>
              <a:rPr lang="ru-RU" sz="2220">
                <a:latin typeface="Comic Sans MS"/>
                <a:ea typeface="Comic Sans MS"/>
                <a:cs typeface="Comic Sans MS"/>
                <a:sym typeface="Comic Sans MS"/>
              </a:rPr>
              <a:t>техните</a:t>
            </a:r>
            <a:r>
              <a:rPr lang="ru-RU" sz="2590">
                <a:latin typeface="Comic Sans MS"/>
                <a:ea typeface="Comic Sans MS"/>
                <a:cs typeface="Comic Sans MS"/>
                <a:sym typeface="Comic Sans MS"/>
              </a:rPr>
              <a:t> ученици през 886 г., а сведения за отбелязване на празника им на 11 май има още през XII век. В епохата на османското владичество българската държава изчезва от политическата карта на Европа, но остава „Държавата на духа“, по думите на акад. Дмитрий Лихачов</a:t>
            </a:r>
            <a:endParaRPr sz="259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>
            <p:ph type="ctrTitle"/>
          </p:nvPr>
        </p:nvSpPr>
        <p:spPr>
          <a:xfrm>
            <a:off x="4879341" y="332656"/>
            <a:ext cx="6594657" cy="158445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None/>
            </a:pPr>
            <a:r>
              <a:rPr lang="ru-RU" sz="4000">
                <a:latin typeface="Comic Sans MS"/>
                <a:ea typeface="Comic Sans MS"/>
                <a:cs typeface="Comic Sans MS"/>
                <a:sym typeface="Comic Sans MS"/>
              </a:rPr>
              <a:t>Химн „Върви, народе възродени“</a:t>
            </a:r>
            <a:endParaRPr/>
          </a:p>
        </p:txBody>
      </p:sp>
      <p:sp>
        <p:nvSpPr>
          <p:cNvPr id="105" name="Google Shape;105;p4"/>
          <p:cNvSpPr txBox="1"/>
          <p:nvPr>
            <p:ph idx="1" type="subTitle"/>
          </p:nvPr>
        </p:nvSpPr>
        <p:spPr>
          <a:xfrm>
            <a:off x="4654252" y="2348880"/>
            <a:ext cx="7026705" cy="382332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000">
                <a:latin typeface="Comic Sans MS"/>
                <a:ea typeface="Comic Sans MS"/>
                <a:cs typeface="Comic Sans MS"/>
                <a:sym typeface="Comic Sans MS"/>
              </a:rPr>
              <a:t>През 1892 г. Стоян Михайловски написва текста на училищния химн с първия си стих „Върви, народе възродени“. Химнът е озаглавен „Химнъ на Св. св. Кирилъ и Методи“ и включва 14 куплета, от които днес се изпълняват най-често първите 6. Панайот Пипков създава музиката към химна на 11 май 1901 г.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4">
            <a:hlinkClick action="ppaction://hlinksldjump" r:id="rId3"/>
          </p:cNvPr>
          <p:cNvSpPr/>
          <p:nvPr/>
        </p:nvSpPr>
        <p:spPr>
          <a:xfrm>
            <a:off x="9550796" y="5085184"/>
            <a:ext cx="1800200" cy="1368152"/>
          </a:xfrm>
          <a:prstGeom prst="verticalScroll">
            <a:avLst>
              <a:gd fmla="val 12500" name="adj"/>
            </a:avLst>
          </a:prstGeom>
          <a:solidFill>
            <a:schemeClr val="accent1"/>
          </a:solidFill>
          <a:ln cap="flat" cmpd="sng" w="12700">
            <a:solidFill>
              <a:srgbClr val="2F38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0009734" y="5582126"/>
            <a:ext cx="122413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Химн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/>
          <p:nvPr/>
        </p:nvSpPr>
        <p:spPr>
          <a:xfrm>
            <a:off x="487472" y="908720"/>
            <a:ext cx="3456384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"Върви, народе възродени,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към светла бъднина върви,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с книжовността, таз сила нова,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съдбините си ти поднови!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Върви към мощната Просвета!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световните борби върви,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 длъжност неизменно воден 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и Бог ще те благослови!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Напред! Науката е слънце,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което във душите грей!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Напред! Народността не пада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там, дето знаньето живей!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3790156" y="385102"/>
            <a:ext cx="3312368" cy="6863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България остана вярна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 достославний тоз завет 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тържествуванье и в страданье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извърши подвизи безчет...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Да, родината ни години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пресветли преживя, в беда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неописуема изпадна,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но върши дългът се всегда!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Бе време, писмеността наша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кога обходи целий мир;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 все световната просвета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тя бе неизчерпаем вир;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бе и тъжовно робско време...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Тогаз Балканский храбър син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навеждаше лице под гнета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 отоманский властелин...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Но винаги духът народен;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подпорка търсеше у вас,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о, мъдреци!... През десет века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все жив остана ваший глас!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7356987" y="-26229"/>
            <a:ext cx="349908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О, вий, които цяло племе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извлякохте из мъртвина,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народен гений възкресихте -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заспал в глубока тъмнина;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подвижници за права вярна,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сеятели на правда, мир,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апостоли високославни,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звезди върху Славянски мир,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бъдете преблагословени,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 вий, Методий и Кирил,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отци на българското знанье,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творци на наший говор мил!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Нека името ви да живее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във всенародната любов,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речта ви мощна нек се помни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 Славянството во век веков!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477789" y="4221088"/>
            <a:ext cx="3576514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Безвестен беше ти, безславен!...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О, влез в Историята веч,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духовно покори страните,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които завладя със меч!..."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Тъй солунските двама братя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насърчаваха дедите ни...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О, минало незабравимо,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о, пресвещени старини!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2926060" y="188640"/>
            <a:ext cx="554461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Химн „Върви, народе възродени“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ctrTitle"/>
          </p:nvPr>
        </p:nvSpPr>
        <p:spPr>
          <a:xfrm>
            <a:off x="4947375" y="-2793606"/>
            <a:ext cx="7008600" cy="58098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</a:pPr>
            <a:r>
              <a:rPr lang="ru-RU" sz="4000">
                <a:latin typeface="Comic Sans MS"/>
                <a:ea typeface="Comic Sans MS"/>
                <a:cs typeface="Comic Sans MS"/>
                <a:sym typeface="Comic Sans MS"/>
              </a:rPr>
              <a:t>БЛАГОДАРЯ ЗА ВНИМАНИЕТО!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p6"/>
          <p:cNvSpPr txBox="1"/>
          <p:nvPr>
            <p:ph idx="1" type="subTitle"/>
          </p:nvPr>
        </p:nvSpPr>
        <p:spPr>
          <a:xfrm>
            <a:off x="4947375" y="4832350"/>
            <a:ext cx="62256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                 МЕЛИСА  АЯРОВА</a:t>
            </a:r>
            <a:endParaRPr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ППМГ “АКАД. ПРОФ. Д-Р АСЕН ЗЛАТАРОВ “- БОТЕВГРАД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Книги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н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2020-05-12T14:08:52Z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