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Picture 15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54" name="Picture 15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1" name="Picture 190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92" name="Picture 191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 hidden="1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 hidden="1"/>
          <p:cNvSpPr/>
          <p:nvPr/>
        </p:nvSpPr>
        <p:spPr>
          <a:xfrm>
            <a:off x="7315200" y="0"/>
            <a:ext cx="18259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6105600" y="0"/>
            <a:ext cx="30355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CustomShape 2"/>
          <p:cNvSpPr/>
          <p:nvPr/>
        </p:nvSpPr>
        <p:spPr>
          <a:xfrm>
            <a:off x="7315200" y="0"/>
            <a:ext cx="18259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 hidden="1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CustomShape 2" hidden="1"/>
          <p:cNvSpPr/>
          <p:nvPr/>
        </p:nvSpPr>
        <p:spPr>
          <a:xfrm>
            <a:off x="7315200" y="0"/>
            <a:ext cx="18259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2"/>
          <p:cNvSpPr/>
          <p:nvPr/>
        </p:nvSpPr>
        <p:spPr>
          <a:xfrm>
            <a:off x="7315200" y="0"/>
            <a:ext cx="18259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0" y="4752000"/>
            <a:ext cx="9141120" cy="2109960"/>
          </a:xfrm>
          <a:custGeom>
            <a:avLst/>
            <a:gdLst/>
            <a:ahLst/>
            <a:cxnLst/>
            <a:rect l="l" t="t" r="r" b="b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360">
            <a:noFill/>
          </a:ln>
          <a:effectLst>
            <a:outerShdw blurRad="50800" dist="44450" dir="16200000" algn="ctr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2"/>
          <p:cNvSpPr/>
          <p:nvPr/>
        </p:nvSpPr>
        <p:spPr>
          <a:xfrm>
            <a:off x="7315200" y="0"/>
            <a:ext cx="1825920" cy="6855120"/>
          </a:xfrm>
          <a:custGeom>
            <a:avLst/>
            <a:gdLst/>
            <a:ahLst/>
            <a:cxnLst/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360">
            <a:noFill/>
          </a:ln>
          <a:effectLst>
            <a:outerShdw blurRad="50800" dist="50800" dir="10800000" algn="ctr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457200" y="272880"/>
            <a:ext cx="8226720" cy="114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 err="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Спомен</a:t>
            </a:r>
            <a:r>
              <a:rPr lang="en-US" sz="44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4400" b="0" strike="noStrike" spc="-1" dirty="0" err="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парк</a:t>
            </a:r>
            <a:r>
              <a:rPr lang="sr-Cyrl-RS" sz="44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44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</a:t>
            </a:r>
            <a:r>
              <a:rPr lang="en-US" sz="4400" b="0" strike="noStrike" spc="-1" dirty="0" err="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Бубањ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4" name="Picture 193"/>
          <p:cNvPicPr/>
          <p:nvPr/>
        </p:nvPicPr>
        <p:blipFill>
          <a:blip r:embed="rId2"/>
          <a:stretch/>
        </p:blipFill>
        <p:spPr>
          <a:xfrm>
            <a:off x="169380" y="1240766"/>
            <a:ext cx="8802360" cy="494604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73DA2B-F551-4EB4-A406-5AF6D0CFB6D5}"/>
              </a:ext>
            </a:extLst>
          </p:cNvPr>
          <p:cNvSpPr txBox="1"/>
          <p:nvPr/>
        </p:nvSpPr>
        <p:spPr>
          <a:xfrm>
            <a:off x="287383" y="6244046"/>
            <a:ext cx="854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Гимназија „Светозар Марковић“                                                       Маша Костић</a:t>
            </a:r>
            <a:endParaRPr lang="sr-Latn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457200" y="274680"/>
            <a:ext cx="7464600" cy="114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>
              <a:lnSpc>
                <a:spcPct val="100000"/>
              </a:lnSpc>
            </a:pPr>
            <a:r>
              <a:rPr lang="en-US" sz="4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DejaVu Sans"/>
              </a:rPr>
              <a:t>ОПШТЕ ИНФОРМАЦИЈЕ: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457200" y="1600200"/>
            <a:ext cx="7464600" cy="452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20480" indent="-381240">
              <a:lnSpc>
                <a:spcPct val="100000"/>
              </a:lnSpc>
              <a:buClr>
                <a:srgbClr val="6EA0B0"/>
              </a:buClr>
              <a:buSzPct val="80000"/>
              <a:buFont typeface="Wingdings 2" charset="2"/>
              <a:buChar char=""/>
            </a:pPr>
            <a:r>
              <a:rPr lang="en-US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Брдо Бубањ, удаљено 3 км од цетнра града, током Другог светског рата било је место масовних стрељања заробљеника из Концентрационог логора у Нишу. На стратишту је након ослобођења подигнут споменик у облику три стиснуте песнице које симболизују мушкарца, жену и дете, као и њихов отпор према злочину. Песнице су високе 13, 14 и 16 метара и својом монументалношћу остављају импресиван утисак на све посетиоце меморијалног парка.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457200" y="273600"/>
            <a:ext cx="822708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8" name="Picture 197"/>
          <p:cNvPicPr/>
          <p:nvPr/>
        </p:nvPicPr>
        <p:blipFill>
          <a:blip r:embed="rId2"/>
          <a:stretch/>
        </p:blipFill>
        <p:spPr>
          <a:xfrm>
            <a:off x="6115680" y="4778280"/>
            <a:ext cx="2843280" cy="1894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5638680" y="685800"/>
            <a:ext cx="3051000" cy="125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b"/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6EA0B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DejaVu Sans"/>
              </a:rPr>
              <a:t> 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5556600" y="2998800"/>
            <a:ext cx="3051000" cy="266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1" name="Picture 200"/>
          <p:cNvPicPr/>
          <p:nvPr/>
        </p:nvPicPr>
        <p:blipFill>
          <a:blip r:embed="rId2"/>
          <a:stretch/>
        </p:blipFill>
        <p:spPr>
          <a:xfrm>
            <a:off x="1005840" y="1566000"/>
            <a:ext cx="7038720" cy="5278680"/>
          </a:xfrm>
          <a:prstGeom prst="rect">
            <a:avLst/>
          </a:prstGeom>
          <a:ln>
            <a:noFill/>
          </a:ln>
        </p:spPr>
      </p:pic>
      <p:sp>
        <p:nvSpPr>
          <p:cNvPr id="202" name="CustomShape 3"/>
          <p:cNvSpPr/>
          <p:nvPr/>
        </p:nvSpPr>
        <p:spPr>
          <a:xfrm>
            <a:off x="457200" y="272520"/>
            <a:ext cx="822708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Монументални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споменик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“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Три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песнице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”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дело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је</a:t>
            </a:r>
            <a:r>
              <a:rPr lang="sr-Cyrl-RS" sz="2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вајара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Ивана</a:t>
            </a:r>
            <a:r>
              <a:rPr lang="en-US" sz="2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Саболића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457200" y="274680"/>
            <a:ext cx="7464600" cy="114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>
              <a:lnSpc>
                <a:spcPct val="100000"/>
              </a:lnSpc>
            </a:pPr>
            <a:r>
              <a:rPr lang="en-US" sz="4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DejaVu Sans"/>
              </a:rPr>
              <a:t>ИСТОРИЈА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457200" y="1600200"/>
            <a:ext cx="7464600" cy="452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20480" indent="-381240">
              <a:lnSpc>
                <a:spcPct val="100000"/>
              </a:lnSpc>
              <a:buClr>
                <a:srgbClr val="6EA0B0"/>
              </a:buClr>
              <a:buSzPct val="80000"/>
              <a:buFont typeface="Wingdings 2" charset="2"/>
              <a:buChar char=""/>
            </a:pP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Током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Другог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светског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рата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нацисти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стрељали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су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Бубњу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више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од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10.000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становника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Ниша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и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Југоисточне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Србије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Број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стрељаних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процењен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основу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изјава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сведока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и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записа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комисије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за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ратне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злочине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која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након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ослобођења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истраживала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догађаје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Бубњу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Описијући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ово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стравично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место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комисија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наводи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овде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пронађен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велики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број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ровова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дужине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од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20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50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метара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људским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лешевима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као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и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да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је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у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већини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њих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постојало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по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неколико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слојева</a:t>
            </a:r>
            <a:r>
              <a:rPr lang="en-US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убијених</a:t>
            </a:r>
            <a:r>
              <a:rPr lang="en-US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9240">
              <a:lnSpc>
                <a:spcPct val="100000"/>
              </a:lnSpc>
              <a:buClr>
                <a:srgbClr val="6EA0B0"/>
              </a:buClr>
              <a:buSzPct val="80000"/>
            </a:pP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" name="Picture 204"/>
          <p:cNvPicPr/>
          <p:nvPr/>
        </p:nvPicPr>
        <p:blipFill>
          <a:blip r:embed="rId2"/>
          <a:stretch/>
        </p:blipFill>
        <p:spPr>
          <a:xfrm>
            <a:off x="3474720" y="4114800"/>
            <a:ext cx="5575680" cy="248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274320" y="640080"/>
            <a:ext cx="8227080" cy="170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Нацисти су приликом повлачења успели да униште готово сву документацију о Логору и о броју стрељаних на Бубњу. Такође су, месец дана пре напуштања Ниша, откопавали ровове и јаме, палили лешеве и багерима равнали терен, тако да тачан број стрељаних никада није утврђен. Без обзира на то, прича о стратишту у Нишу остала је као сведок једног од најмрачнијих периода људске историје</a:t>
            </a:r>
            <a:r>
              <a:rPr lang="en-US" sz="3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7" name="Picture 206"/>
          <p:cNvPicPr/>
          <p:nvPr/>
        </p:nvPicPr>
        <p:blipFill>
          <a:blip r:embed="rId2"/>
          <a:stretch/>
        </p:blipFill>
        <p:spPr>
          <a:xfrm>
            <a:off x="143691" y="3239589"/>
            <a:ext cx="3289680" cy="3289680"/>
          </a:xfrm>
          <a:prstGeom prst="rect">
            <a:avLst/>
          </a:prstGeom>
          <a:ln>
            <a:noFill/>
          </a:ln>
        </p:spPr>
      </p:pic>
      <p:pic>
        <p:nvPicPr>
          <p:cNvPr id="208" name="Picture 207"/>
          <p:cNvPicPr/>
          <p:nvPr/>
        </p:nvPicPr>
        <p:blipFill>
          <a:blip r:embed="rId3"/>
          <a:stretch/>
        </p:blipFill>
        <p:spPr>
          <a:xfrm>
            <a:off x="5710630" y="3239949"/>
            <a:ext cx="3289320" cy="3289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457200" y="274680"/>
            <a:ext cx="7464600" cy="114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CustomShape 2"/>
          <p:cNvSpPr/>
          <p:nvPr/>
        </p:nvSpPr>
        <p:spPr>
          <a:xfrm>
            <a:off x="727560" y="214560"/>
            <a:ext cx="6824520" cy="290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20480" indent="-381240">
              <a:lnSpc>
                <a:spcPct val="100000"/>
              </a:lnSpc>
              <a:buClr>
                <a:srgbClr val="6EA0B0"/>
              </a:buClr>
              <a:buSzPct val="80000"/>
              <a:buFont typeface="Wingdings 2" charset="2"/>
              <a:buChar char=""/>
            </a:pPr>
            <a:r>
              <a:rPr lang="en-US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Споменик на Бубању је свечано откривен на дан ослобођења Ниша 14. октобра 1963. године. Споменик је подигнут у средишњем делу Бубањ парка. До споменика води стаза и он се састоји од два дела: Хоризонталног фриза, изграђеног од белог мермера, са утиснутим сценама које приказују страдање окупираног народа, и коначну победу на страним окупатором.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20480" indent="-381240">
              <a:lnSpc>
                <a:spcPct val="100000"/>
              </a:lnSpc>
              <a:buClr>
                <a:srgbClr val="6EA0B0"/>
              </a:buClr>
              <a:buSzPct val="80000"/>
              <a:buFont typeface="Wingdings 2" charset="2"/>
              <a:buChar char=""/>
            </a:pPr>
            <a:r>
              <a:rPr lang="en-US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 На фризу се налазе, урезани стихови нишког песника Ивана Вучковића, који гласе: „</a:t>
            </a:r>
            <a:r>
              <a:rPr lang="en-US" sz="16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Из крви комуниста и родољуба ницале су песнице бунта и опомене, песнице револуције, песнице слободе. Стрељали су нас али нас никада нису убили, никада покорили. Ми смо згазили мрак и сунцу ослободили пут</a:t>
            </a:r>
            <a:r>
              <a:rPr lang="en-US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“.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1" name="Picture 2"/>
          <p:cNvPicPr/>
          <p:nvPr/>
        </p:nvPicPr>
        <p:blipFill>
          <a:blip r:embed="rId2"/>
          <a:stretch/>
        </p:blipFill>
        <p:spPr>
          <a:xfrm>
            <a:off x="548640" y="3474720"/>
            <a:ext cx="3902040" cy="280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2103120" y="1985553"/>
            <a:ext cx="5329646" cy="24296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en-US" sz="6000" b="1" strike="noStrike" spc="-1" dirty="0" err="1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Хвала</a:t>
            </a:r>
            <a:r>
              <a:rPr lang="en-US" sz="6000" b="1" strike="noStrike" spc="-1" dirty="0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en-US" sz="6000" b="1" strike="noStrike" spc="-1" dirty="0" err="1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</a:t>
            </a:r>
            <a:r>
              <a:rPr lang="en-US" sz="6000" b="1" strike="noStrike" spc="-1" dirty="0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en-US" sz="6000" b="1" strike="noStrike" spc="-1" dirty="0" err="1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пажњи</a:t>
            </a:r>
            <a:r>
              <a:rPr lang="sr-Cyrl-RS" sz="6000" b="1" spc="-1" dirty="0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!</a:t>
            </a:r>
            <a:endParaRPr lang="en-US" sz="6000" b="1" strike="noStrike" spc="-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63</TotalTime>
  <Words>373</Words>
  <Application>Microsoft Office PowerPoint</Application>
  <PresentationFormat>On-screen Show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Franklin Gothic Book</vt:lpstr>
      <vt:lpstr>Symbol</vt:lpstr>
      <vt:lpstr>Times New Roman</vt:lpstr>
      <vt:lpstr>Wingdings</vt:lpstr>
      <vt:lpstr>Wingdings 2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Меморијални парк Бубањ</dc:title>
  <dc:subject/>
  <dc:creator>pc</dc:creator>
  <dc:description/>
  <cp:lastModifiedBy>Јован Цвијановић</cp:lastModifiedBy>
  <cp:revision>15</cp:revision>
  <dcterms:created xsi:type="dcterms:W3CDTF">2020-05-12T13:27:34Z</dcterms:created>
  <dcterms:modified xsi:type="dcterms:W3CDTF">2020-05-18T22:21:25Z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