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Lst>
  <p:sldSz cx="9144000" cy="6858000" type="screen4x3"/>
  <p:notesSz cx="7772400" cy="100584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2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9"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0" name="PlaceHolder 3"/>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4"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5" name="PlaceHolder 3"/>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6" name="PlaceHolder 4"/>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18"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19"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0"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2"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3"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4" name="PlaceHolder 4"/>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6" name="PlaceHolder 2"/>
          <p:cNvSpPr>
            <a:spLocks noGrp="1"/>
          </p:cNvSpPr>
          <p:nvPr>
            <p:ph type="body"/>
          </p:nvPr>
        </p:nvSpPr>
        <p:spPr>
          <a:xfrm>
            <a:off x="457200" y="160452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27" name="PlaceHolder 3"/>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29"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0"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1"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2" name="PlaceHolder 5"/>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4"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35" name="PlaceHolder 3"/>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36" name="Picture 35"/>
          <p:cNvPicPr/>
          <p:nvPr/>
        </p:nvPicPr>
        <p:blipFill>
          <a:blip r:embed="rId2"/>
          <a:stretch/>
        </p:blipFill>
        <p:spPr>
          <a:xfrm>
            <a:off x="2079000" y="1604520"/>
            <a:ext cx="4984920" cy="3977280"/>
          </a:xfrm>
          <a:prstGeom prst="rect">
            <a:avLst/>
          </a:prstGeom>
          <a:ln>
            <a:noFill/>
          </a:ln>
        </p:spPr>
      </p:pic>
      <p:pic>
        <p:nvPicPr>
          <p:cNvPr id="37" name="Picture 36"/>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5"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47"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48" name="PlaceHolder 3"/>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2"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3" name="PlaceHolder 3"/>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4" name="PlaceHolder 4"/>
          <p:cNvSpPr>
            <a:spLocks noGrp="1"/>
          </p:cNvSpPr>
          <p:nvPr>
            <p:ph type="body"/>
          </p:nvPr>
        </p:nvSpPr>
        <p:spPr>
          <a:xfrm>
            <a:off x="467424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56" name="PlaceHolder 2"/>
          <p:cNvSpPr>
            <a:spLocks noGrp="1"/>
          </p:cNvSpPr>
          <p:nvPr>
            <p:ph type="body"/>
          </p:nvPr>
        </p:nvSpPr>
        <p:spPr>
          <a:xfrm>
            <a:off x="457200" y="1604520"/>
            <a:ext cx="401580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7"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58"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0"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1"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2" name="PlaceHolder 4"/>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4" name="PlaceHolder 2"/>
          <p:cNvSpPr>
            <a:spLocks noGrp="1"/>
          </p:cNvSpPr>
          <p:nvPr>
            <p:ph type="body"/>
          </p:nvPr>
        </p:nvSpPr>
        <p:spPr>
          <a:xfrm>
            <a:off x="457200" y="160452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5" name="PlaceHolder 3"/>
          <p:cNvSpPr>
            <a:spLocks noGrp="1"/>
          </p:cNvSpPr>
          <p:nvPr>
            <p:ph type="body"/>
          </p:nvPr>
        </p:nvSpPr>
        <p:spPr>
          <a:xfrm>
            <a:off x="457200" y="3682080"/>
            <a:ext cx="822924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67" name="PlaceHolder 2"/>
          <p:cNvSpPr>
            <a:spLocks noGrp="1"/>
          </p:cNvSpPr>
          <p:nvPr>
            <p:ph type="body"/>
          </p:nvPr>
        </p:nvSpPr>
        <p:spPr>
          <a:xfrm>
            <a:off x="45720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8" name="PlaceHolder 3"/>
          <p:cNvSpPr>
            <a:spLocks noGrp="1"/>
          </p:cNvSpPr>
          <p:nvPr>
            <p:ph type="body"/>
          </p:nvPr>
        </p:nvSpPr>
        <p:spPr>
          <a:xfrm>
            <a:off x="4674240" y="160452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69" name="PlaceHolder 4"/>
          <p:cNvSpPr>
            <a:spLocks noGrp="1"/>
          </p:cNvSpPr>
          <p:nvPr>
            <p:ph type="body"/>
          </p:nvPr>
        </p:nvSpPr>
        <p:spPr>
          <a:xfrm>
            <a:off x="467424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70" name="PlaceHolder 5"/>
          <p:cNvSpPr>
            <a:spLocks noGrp="1"/>
          </p:cNvSpPr>
          <p:nvPr>
            <p:ph type="body"/>
          </p:nvPr>
        </p:nvSpPr>
        <p:spPr>
          <a:xfrm>
            <a:off x="457200" y="3682080"/>
            <a:ext cx="4015800" cy="189684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72" name="PlaceHolder 2"/>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sp>
        <p:nvSpPr>
          <p:cNvPr id="73" name="PlaceHolder 3"/>
          <p:cNvSpPr>
            <a:spLocks noGrp="1"/>
          </p:cNvSpPr>
          <p:nvPr>
            <p:ph type="body"/>
          </p:nvPr>
        </p:nvSpPr>
        <p:spPr>
          <a:xfrm>
            <a:off x="457200" y="1604520"/>
            <a:ext cx="8229240" cy="3977280"/>
          </a:xfrm>
          <a:prstGeom prst="rect">
            <a:avLst/>
          </a:prstGeom>
        </p:spPr>
        <p:txBody>
          <a:bodyPr lIns="0" tIns="0" rIns="0" bIns="0"/>
          <a:lstStyle/>
          <a:p>
            <a:endParaRPr lang="en-US" sz="3200" b="0" strike="noStrike" spc="-1">
              <a:solidFill>
                <a:srgbClr val="000000"/>
              </a:solidFill>
              <a:uFill>
                <a:solidFill>
                  <a:srgbClr val="FFFFFF"/>
                </a:solidFill>
              </a:uFill>
              <a:latin typeface="Arial"/>
            </a:endParaRPr>
          </a:p>
        </p:txBody>
      </p:sp>
      <p:pic>
        <p:nvPicPr>
          <p:cNvPr id="74" name="Picture 73"/>
          <p:cNvPicPr/>
          <p:nvPr/>
        </p:nvPicPr>
        <p:blipFill>
          <a:blip r:embed="rId2"/>
          <a:stretch/>
        </p:blipFill>
        <p:spPr>
          <a:xfrm>
            <a:off x="2079000" y="1604520"/>
            <a:ext cx="4984920" cy="3977280"/>
          </a:xfrm>
          <a:prstGeom prst="rect">
            <a:avLst/>
          </a:prstGeom>
          <a:ln>
            <a:noFill/>
          </a:ln>
        </p:spPr>
      </p:pic>
      <p:pic>
        <p:nvPicPr>
          <p:cNvPr id="75" name="Picture 74"/>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CustomShape 1"/>
          <p:cNvSpPr/>
          <p:nvPr/>
        </p:nvSpPr>
        <p:spPr>
          <a:xfrm>
            <a:off x="8458200" y="0"/>
            <a:ext cx="684720" cy="68569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p:style>
      </p:sp>
      <p:sp>
        <p:nvSpPr>
          <p:cNvPr id="5" name="CustomShape 2"/>
          <p:cNvSpPr/>
          <p:nvPr/>
        </p:nvSpPr>
        <p:spPr>
          <a:xfrm>
            <a:off x="8458200" y="5486400"/>
            <a:ext cx="684720" cy="684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 name="PlaceHolder 3"/>
          <p:cNvSpPr>
            <a:spLocks noGrp="1"/>
          </p:cNvSpPr>
          <p:nvPr>
            <p:ph type="title"/>
          </p:nvPr>
        </p:nvSpPr>
        <p:spPr>
          <a:xfrm>
            <a:off x="457200" y="273600"/>
            <a:ext cx="8228880" cy="1144440"/>
          </a:xfrm>
          <a:prstGeom prst="rect">
            <a:avLst/>
          </a:prstGeom>
        </p:spPr>
        <p:txBody>
          <a:bodyPr lIns="0" tIns="0" rIns="0" bIns="0" anchor="ctr"/>
          <a:lstStyle/>
          <a:p>
            <a:pPr algn="ctr"/>
            <a:endParaRPr lang="en-US" sz="4400" b="0" strike="noStrike" spc="-1">
              <a:solidFill>
                <a:srgbClr val="000000"/>
              </a:solidFill>
              <a:uFill>
                <a:solidFill>
                  <a:srgbClr val="FFFFFF"/>
                </a:solidFill>
              </a:uFill>
              <a:latin typeface="Arial"/>
            </a:endParaRPr>
          </a:p>
        </p:txBody>
      </p:sp>
      <p:sp>
        <p:nvSpPr>
          <p:cNvPr id="3" name="PlaceHolder 4"/>
          <p:cNvSpPr>
            <a:spLocks noGrp="1"/>
          </p:cNvSpPr>
          <p:nvPr>
            <p:ph type="body"/>
          </p:nvPr>
        </p:nvSpPr>
        <p:spPr>
          <a:xfrm>
            <a:off x="457200" y="1604520"/>
            <a:ext cx="8228880" cy="3976920"/>
          </a:xfrm>
          <a:prstGeom prst="rect">
            <a:avLst/>
          </a:prstGeom>
        </p:spPr>
        <p:txBody>
          <a:bodyPr lIns="0" tIns="0" rIns="0" bIns="0"/>
          <a:lstStyle/>
          <a:p>
            <a:pPr marL="432000" indent="-324000">
              <a:buClr>
                <a:srgbClr val="000000"/>
              </a:buClr>
              <a:buSzPct val="45000"/>
              <a:buFont typeface="Wingdings" charset="2"/>
              <a:buChar char=""/>
            </a:pPr>
            <a:r>
              <a:rPr lang="en-US" sz="18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1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18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18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18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18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18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 name="CustomShape 1"/>
          <p:cNvSpPr/>
          <p:nvPr/>
        </p:nvSpPr>
        <p:spPr>
          <a:xfrm>
            <a:off x="8458200" y="0"/>
            <a:ext cx="684720" cy="68569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p:style>
      </p:sp>
      <p:sp>
        <p:nvSpPr>
          <p:cNvPr id="39" name="CustomShape 2"/>
          <p:cNvSpPr/>
          <p:nvPr/>
        </p:nvSpPr>
        <p:spPr>
          <a:xfrm>
            <a:off x="8458200" y="5486400"/>
            <a:ext cx="684720" cy="684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40" name="PlaceHolder 3"/>
          <p:cNvSpPr>
            <a:spLocks noGrp="1"/>
          </p:cNvSpPr>
          <p:nvPr>
            <p:ph type="title"/>
          </p:nvPr>
        </p:nvSpPr>
        <p:spPr>
          <a:xfrm>
            <a:off x="457200" y="273600"/>
            <a:ext cx="8229240" cy="1144800"/>
          </a:xfrm>
          <a:prstGeom prst="rect">
            <a:avLst/>
          </a:prstGeom>
        </p:spPr>
        <p:txBody>
          <a:bodyPr lIns="0" tIns="0" rIns="0" bIns="0" anchor="ctr"/>
          <a:lstStyle/>
          <a:p>
            <a:pPr algn="ctr"/>
            <a:r>
              <a:rPr lang="en-US" sz="4400" b="0" strike="noStrike" spc="-1">
                <a:solidFill>
                  <a:srgbClr val="000000"/>
                </a:solidFill>
                <a:uFill>
                  <a:solidFill>
                    <a:srgbClr val="FFFFFF"/>
                  </a:solidFill>
                </a:uFill>
                <a:latin typeface="Arial"/>
              </a:rPr>
              <a:t>Click to edit the title text format</a:t>
            </a:r>
          </a:p>
        </p:txBody>
      </p:sp>
      <p:sp>
        <p:nvSpPr>
          <p:cNvPr id="41" name="PlaceHolder 4"/>
          <p:cNvSpPr>
            <a:spLocks noGrp="1"/>
          </p:cNvSpPr>
          <p:nvPr>
            <p:ph type="body"/>
          </p:nvPr>
        </p:nvSpPr>
        <p:spPr>
          <a:xfrm>
            <a:off x="457200" y="1604520"/>
            <a:ext cx="8229240" cy="3977280"/>
          </a:xfrm>
          <a:prstGeom prst="rect">
            <a:avLst/>
          </a:prstGeom>
        </p:spPr>
        <p:txBody>
          <a:bodyPr lIns="0" tIns="0" rIns="0" bIns="0"/>
          <a:lstStyle/>
          <a:p>
            <a:pPr marL="432000" indent="-324000">
              <a:buClr>
                <a:srgbClr val="000000"/>
              </a:buClr>
              <a:buSzPct val="45000"/>
              <a:buFont typeface="Wingdings" charset="2"/>
              <a:buChar char=""/>
            </a:pPr>
            <a:r>
              <a:rPr lang="en-US" sz="3200" b="0" strike="noStrike" spc="-1">
                <a:solidFill>
                  <a:srgbClr val="000000"/>
                </a:solidFill>
                <a:uFill>
                  <a:solidFill>
                    <a:srgbClr val="FFFFFF"/>
                  </a:solidFill>
                </a:uFill>
                <a:latin typeface="Arial"/>
              </a:rPr>
              <a:t>Click to edit the outline text format</a:t>
            </a:r>
          </a:p>
          <a:p>
            <a:pPr marL="864000" lvl="1" indent="-324000">
              <a:buClr>
                <a:srgbClr val="000000"/>
              </a:buClr>
              <a:buSzPct val="75000"/>
              <a:buFont typeface="Symbol" charset="2"/>
              <a:buChar char=""/>
            </a:pPr>
            <a:r>
              <a:rPr lang="en-US" sz="2800" b="0" strike="noStrike" spc="-1">
                <a:solidFill>
                  <a:srgbClr val="000000"/>
                </a:solidFill>
                <a:uFill>
                  <a:solidFill>
                    <a:srgbClr val="FFFFFF"/>
                  </a:solidFill>
                </a:uFill>
                <a:latin typeface="Arial"/>
              </a:rPr>
              <a:t>Second Outline Level</a:t>
            </a:r>
          </a:p>
          <a:p>
            <a:pPr marL="1296000" lvl="2" indent="-288000">
              <a:buClr>
                <a:srgbClr val="000000"/>
              </a:buClr>
              <a:buSzPct val="45000"/>
              <a:buFont typeface="Wingdings" charset="2"/>
              <a:buChar char=""/>
            </a:pPr>
            <a:r>
              <a:rPr lang="en-US" sz="2400" b="0" strike="noStrike" spc="-1">
                <a:solidFill>
                  <a:srgbClr val="000000"/>
                </a:solidFill>
                <a:uFill>
                  <a:solidFill>
                    <a:srgbClr val="FFFFFF"/>
                  </a:solidFill>
                </a:uFill>
                <a:latin typeface="Arial"/>
              </a:rPr>
              <a:t>Third Outline Level</a:t>
            </a:r>
          </a:p>
          <a:p>
            <a:pPr marL="1728000" lvl="3" indent="-216000">
              <a:buClr>
                <a:srgbClr val="000000"/>
              </a:buClr>
              <a:buSzPct val="75000"/>
              <a:buFont typeface="Symbol" charset="2"/>
              <a:buChar char=""/>
            </a:pPr>
            <a:r>
              <a:rPr lang="en-US" sz="2000" b="0" strike="noStrike" spc="-1">
                <a:solidFill>
                  <a:srgbClr val="000000"/>
                </a:solidFill>
                <a:uFill>
                  <a:solidFill>
                    <a:srgbClr val="FFFFFF"/>
                  </a:solidFill>
                </a:uFill>
                <a:latin typeface="Arial"/>
              </a:rPr>
              <a:t>Fourth Outline Level</a:t>
            </a:r>
          </a:p>
          <a:p>
            <a:pPr marL="2160000" lvl="4"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Fifth Outline Level</a:t>
            </a:r>
          </a:p>
          <a:p>
            <a:pPr marL="2592000" lvl="5"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Sixth Outline Level</a:t>
            </a:r>
          </a:p>
          <a:p>
            <a:pPr marL="3024000" lvl="6" indent="-216000">
              <a:buClr>
                <a:srgbClr val="000000"/>
              </a:buClr>
              <a:buSzPct val="45000"/>
              <a:buFont typeface="Wingdings" charset="2"/>
              <a:buChar char=""/>
            </a:pPr>
            <a:r>
              <a:rPr lang="en-US" sz="2000" b="0" strike="noStrike" spc="-1">
                <a:solidFill>
                  <a:srgbClr val="000000"/>
                </a:solidFill>
                <a:uFill>
                  <a:solidFill>
                    <a:srgbClr val="FFFFFF"/>
                  </a:solidFill>
                </a:u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CustomShape 1"/>
          <p:cNvSpPr/>
          <p:nvPr/>
        </p:nvSpPr>
        <p:spPr>
          <a:xfrm>
            <a:off x="685800" y="1905120"/>
            <a:ext cx="7542720" cy="2592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en-US" sz="6600" b="0" strike="noStrike" cap="small" spc="-92">
                <a:solidFill>
                  <a:srgbClr val="675E47"/>
                </a:solidFill>
                <a:uFill>
                  <a:solidFill>
                    <a:srgbClr val="FFFFFF"/>
                  </a:solidFill>
                </a:uFill>
                <a:latin typeface="Cambria"/>
                <a:ea typeface="DejaVu Sans"/>
              </a:rPr>
              <a:t>Археолошко налазиште Медијана</a:t>
            </a:r>
            <a:endParaRPr lang="en-US" sz="1800" b="0" strike="noStrike" spc="-1">
              <a:solidFill>
                <a:srgbClr val="000000"/>
              </a:solidFill>
              <a:uFill>
                <a:solidFill>
                  <a:srgbClr val="FFFFFF"/>
                </a:solidFill>
              </a:uFill>
              <a:latin typeface="Arial"/>
            </a:endParaRPr>
          </a:p>
        </p:txBody>
      </p:sp>
      <p:sp>
        <p:nvSpPr>
          <p:cNvPr id="77" name="CustomShape 2"/>
          <p:cNvSpPr/>
          <p:nvPr/>
        </p:nvSpPr>
        <p:spPr>
          <a:xfrm>
            <a:off x="1371600" y="4869000"/>
            <a:ext cx="6399720" cy="768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sr-Cyrl-RS" sz="2400" b="0" strike="noStrike" spc="-1" dirty="0">
                <a:solidFill>
                  <a:srgbClr val="8F8E8D"/>
                </a:solidFill>
                <a:uFill>
                  <a:solidFill>
                    <a:srgbClr val="FFFFFF"/>
                  </a:solidFill>
                </a:uFill>
                <a:latin typeface="Calibri"/>
                <a:ea typeface="DejaVu Sans"/>
              </a:rPr>
              <a:t>Гимназија „Светозар Марковић“</a:t>
            </a:r>
          </a:p>
          <a:p>
            <a:pPr algn="r">
              <a:lnSpc>
                <a:spcPct val="100000"/>
              </a:lnSpc>
            </a:pPr>
            <a:r>
              <a:rPr lang="en-US" sz="2400" b="0" strike="noStrike" spc="-1" dirty="0" err="1">
                <a:solidFill>
                  <a:srgbClr val="8F8E8D"/>
                </a:solidFill>
                <a:uFill>
                  <a:solidFill>
                    <a:srgbClr val="FFFFFF"/>
                  </a:solidFill>
                </a:uFill>
                <a:latin typeface="Calibri"/>
                <a:ea typeface="DejaVu Sans"/>
              </a:rPr>
              <a:t>Николина</a:t>
            </a:r>
            <a:r>
              <a:rPr lang="en-US" sz="2400" b="0" strike="noStrike" spc="-1" dirty="0">
                <a:solidFill>
                  <a:srgbClr val="8F8E8D"/>
                </a:solidFill>
                <a:uFill>
                  <a:solidFill>
                    <a:srgbClr val="FFFFFF"/>
                  </a:solidFill>
                </a:uFill>
                <a:latin typeface="Calibri"/>
                <a:ea typeface="DejaVu Sans"/>
              </a:rPr>
              <a:t> </a:t>
            </a:r>
            <a:r>
              <a:rPr lang="en-US" sz="2400" b="0" strike="noStrike" spc="-1" dirty="0" err="1">
                <a:solidFill>
                  <a:srgbClr val="8F8E8D"/>
                </a:solidFill>
                <a:uFill>
                  <a:solidFill>
                    <a:srgbClr val="FFFFFF"/>
                  </a:solidFill>
                </a:uFill>
                <a:latin typeface="Calibri"/>
                <a:ea typeface="DejaVu Sans"/>
              </a:rPr>
              <a:t>Биволаревић</a:t>
            </a:r>
            <a:r>
              <a:rPr lang="en-US" sz="2400" b="0" strike="noStrike" spc="-1" dirty="0">
                <a:solidFill>
                  <a:srgbClr val="8F8E8D"/>
                </a:solidFill>
                <a:uFill>
                  <a:solidFill>
                    <a:srgbClr val="FFFFFF"/>
                  </a:solidFill>
                </a:uFill>
                <a:latin typeface="Calibri"/>
                <a:ea typeface="DejaVu Sans"/>
              </a:rPr>
              <a:t> </a:t>
            </a:r>
            <a:endParaRPr lang="en-US"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CustomShape 1"/>
          <p:cNvSpPr/>
          <p:nvPr/>
        </p:nvSpPr>
        <p:spPr>
          <a:xfrm>
            <a:off x="457200" y="274680"/>
            <a:ext cx="761904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600" b="0" strike="noStrike" cap="small" spc="-92">
                <a:solidFill>
                  <a:srgbClr val="675E47"/>
                </a:solidFill>
                <a:uFill>
                  <a:solidFill>
                    <a:srgbClr val="FFFFFF"/>
                  </a:solidFill>
                </a:uFill>
                <a:latin typeface="Cambria"/>
                <a:ea typeface="DejaVu Sans"/>
              </a:rPr>
              <a:t>Основне информације</a:t>
            </a:r>
            <a:endParaRPr lang="en-US" sz="1800" b="0" strike="noStrike" spc="-1">
              <a:solidFill>
                <a:srgbClr val="000000"/>
              </a:solidFill>
              <a:uFill>
                <a:solidFill>
                  <a:srgbClr val="FFFFFF"/>
                </a:solidFill>
              </a:uFill>
              <a:latin typeface="Arial"/>
            </a:endParaRPr>
          </a:p>
        </p:txBody>
      </p:sp>
      <p:sp>
        <p:nvSpPr>
          <p:cNvPr id="79" name="CustomShape 2"/>
          <p:cNvSpPr/>
          <p:nvPr/>
        </p:nvSpPr>
        <p:spPr>
          <a:xfrm>
            <a:off x="457200" y="1600200"/>
            <a:ext cx="7619040" cy="4799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n-US" sz="2600" b="0" strike="noStrike" spc="-1" dirty="0" err="1">
                <a:solidFill>
                  <a:srgbClr val="2F2B20"/>
                </a:solidFill>
                <a:uFill>
                  <a:solidFill>
                    <a:srgbClr val="FFFFFF"/>
                  </a:solidFill>
                </a:uFill>
                <a:latin typeface="Calibri"/>
                <a:ea typeface="DejaVu Sans"/>
              </a:rPr>
              <a:t>Медијана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је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бил</a:t>
            </a:r>
            <a:r>
              <a:rPr lang="sr-Latn-RS" sz="2600" b="0" strike="noStrike" spc="-1" dirty="0">
                <a:solidFill>
                  <a:srgbClr val="2F2B20"/>
                </a:solidFill>
                <a:uFill>
                  <a:solidFill>
                    <a:srgbClr val="FFFFFF"/>
                  </a:solidFill>
                </a:uFill>
                <a:latin typeface="Calibri"/>
                <a:ea typeface="DejaVu Sans"/>
              </a:rPr>
              <a:t>a</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предграђе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античког</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града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Наисуса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које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је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изграђено</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крајем</a:t>
            </a:r>
            <a:r>
              <a:rPr lang="en-US" sz="2600" b="0" strike="noStrike" spc="-1" dirty="0">
                <a:solidFill>
                  <a:srgbClr val="2F2B20"/>
                </a:solidFill>
                <a:uFill>
                  <a:solidFill>
                    <a:srgbClr val="FFFFFF"/>
                  </a:solidFill>
                </a:uFill>
                <a:latin typeface="Calibri"/>
                <a:ea typeface="DejaVu Sans"/>
              </a:rPr>
              <a:t> III и </a:t>
            </a:r>
            <a:r>
              <a:rPr lang="en-US" sz="2600" b="0" strike="noStrike" spc="-1" dirty="0" err="1">
                <a:solidFill>
                  <a:srgbClr val="2F2B20"/>
                </a:solidFill>
                <a:uFill>
                  <a:solidFill>
                    <a:srgbClr val="FFFFFF"/>
                  </a:solidFill>
                </a:uFill>
                <a:latin typeface="Calibri"/>
                <a:ea typeface="DejaVu Sans"/>
              </a:rPr>
              <a:t>почетком</a:t>
            </a:r>
            <a:r>
              <a:rPr lang="en-US" sz="2600" b="0" strike="noStrike" spc="-1" dirty="0">
                <a:solidFill>
                  <a:srgbClr val="2F2B20"/>
                </a:solidFill>
                <a:uFill>
                  <a:solidFill>
                    <a:srgbClr val="FFFFFF"/>
                  </a:solidFill>
                </a:uFill>
                <a:latin typeface="Calibri"/>
                <a:ea typeface="DejaVu Sans"/>
              </a:rPr>
              <a:t> IV </a:t>
            </a:r>
            <a:r>
              <a:rPr lang="en-US" sz="2600" b="0" strike="noStrike" spc="-1" dirty="0" err="1">
                <a:solidFill>
                  <a:srgbClr val="2F2B20"/>
                </a:solidFill>
                <a:uFill>
                  <a:solidFill>
                    <a:srgbClr val="FFFFFF"/>
                  </a:solidFill>
                </a:uFill>
                <a:latin typeface="Calibri"/>
                <a:ea typeface="DejaVu Sans"/>
              </a:rPr>
              <a:t>века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током</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владавине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римског</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цара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Константина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Великог</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Данас</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је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Медијана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постамент</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римске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моћи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где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се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могу</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видети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остаци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раскошне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виле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две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ранохришћанске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цркве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делови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житнице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војничких</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барака</a:t>
            </a:r>
            <a:r>
              <a:rPr lang="en-US" sz="2600" b="0" strike="noStrike" spc="-1" dirty="0">
                <a:solidFill>
                  <a:srgbClr val="2F2B20"/>
                </a:solidFill>
                <a:uFill>
                  <a:solidFill>
                    <a:srgbClr val="FFFFFF"/>
                  </a:solidFill>
                </a:uFill>
                <a:latin typeface="Calibri"/>
                <a:ea typeface="DejaVu Sans"/>
              </a:rPr>
              <a:t> и </a:t>
            </a:r>
            <a:r>
              <a:rPr lang="en-US" sz="2600" b="0" strike="noStrike" spc="-1" dirty="0" err="1">
                <a:solidFill>
                  <a:srgbClr val="2F2B20"/>
                </a:solidFill>
                <a:uFill>
                  <a:solidFill>
                    <a:srgbClr val="FFFFFF"/>
                  </a:solidFill>
                </a:uFill>
                <a:latin typeface="Calibri"/>
                <a:ea typeface="DejaVu Sans"/>
              </a:rPr>
              <a:t>водоторњева</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Посетиоци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такође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могу</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видети</a:t>
            </a:r>
            <a:r>
              <a:rPr lang="en-US" sz="2600" b="0" strike="noStrike" spc="-1" dirty="0">
                <a:solidFill>
                  <a:srgbClr val="2F2B20"/>
                </a:solidFill>
                <a:uFill>
                  <a:solidFill>
                    <a:srgbClr val="FFFFFF"/>
                  </a:solidFill>
                </a:uFill>
                <a:latin typeface="Calibri"/>
                <a:ea typeface="DejaVu Sans"/>
              </a:rPr>
              <a:t> и </a:t>
            </a:r>
            <a:r>
              <a:rPr lang="en-US" sz="2600" b="0" strike="noStrike" spc="-1" dirty="0" err="1">
                <a:solidFill>
                  <a:srgbClr val="2F2B20"/>
                </a:solidFill>
                <a:uFill>
                  <a:solidFill>
                    <a:srgbClr val="FFFFFF"/>
                  </a:solidFill>
                </a:uFill>
                <a:latin typeface="Calibri"/>
                <a:ea typeface="DejaVu Sans"/>
              </a:rPr>
              <a:t>подне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мозаике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који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дочаравају</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део</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раскоши</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ове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јединствене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царске</a:t>
            </a:r>
            <a:r>
              <a:rPr lang="en-US" sz="2600" b="0" strike="noStrike" spc="-1" dirty="0">
                <a:solidFill>
                  <a:srgbClr val="2F2B20"/>
                </a:solidFill>
                <a:uFill>
                  <a:solidFill>
                    <a:srgbClr val="FFFFFF"/>
                  </a:solidFill>
                </a:uFill>
                <a:latin typeface="Calibri"/>
                <a:ea typeface="DejaVu Sans"/>
              </a:rPr>
              <a:t> </a:t>
            </a:r>
            <a:r>
              <a:rPr lang="en-US" sz="2600" b="0" strike="noStrike" spc="-1" dirty="0" err="1">
                <a:solidFill>
                  <a:srgbClr val="2F2B20"/>
                </a:solidFill>
                <a:uFill>
                  <a:solidFill>
                    <a:srgbClr val="FFFFFF"/>
                  </a:solidFill>
                </a:uFill>
                <a:latin typeface="Calibri"/>
                <a:ea typeface="DejaVu Sans"/>
              </a:rPr>
              <a:t>резиденције</a:t>
            </a:r>
            <a:r>
              <a:rPr lang="en-US" sz="2600" b="0" strike="noStrike" spc="-1" dirty="0">
                <a:solidFill>
                  <a:srgbClr val="2F2B20"/>
                </a:solidFill>
                <a:uFill>
                  <a:solidFill>
                    <a:srgbClr val="FFFFFF"/>
                  </a:solidFill>
                </a:uFill>
                <a:latin typeface="Calibri"/>
                <a:ea typeface="DejaVu Sans"/>
              </a:rPr>
              <a:t>.</a:t>
            </a:r>
            <a:r>
              <a:rPr lang="en-US" sz="2800" b="0" strike="noStrike" spc="-1" dirty="0">
                <a:solidFill>
                  <a:srgbClr val="2F2B20"/>
                </a:solidFill>
                <a:uFill>
                  <a:solidFill>
                    <a:srgbClr val="FFFFFF"/>
                  </a:solidFill>
                </a:uFill>
                <a:latin typeface="Calibri"/>
                <a:ea typeface="DejaVu Sans"/>
              </a:rPr>
              <a:t> </a:t>
            </a:r>
            <a:endParaRPr lang="en-US"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2"/>
          <p:cNvPicPr/>
          <p:nvPr/>
        </p:nvPicPr>
        <p:blipFill>
          <a:blip r:embed="rId2"/>
          <a:stretch/>
        </p:blipFill>
        <p:spPr>
          <a:xfrm>
            <a:off x="483017" y="116280"/>
            <a:ext cx="7838023" cy="3312720"/>
          </a:xfrm>
          <a:prstGeom prst="rect">
            <a:avLst/>
          </a:prstGeom>
          <a:ln>
            <a:noFill/>
          </a:ln>
        </p:spPr>
      </p:pic>
      <p:pic>
        <p:nvPicPr>
          <p:cNvPr id="3" name="Picture 2" descr="The inside of a building&#10;&#10;Description automatically generated">
            <a:extLst>
              <a:ext uri="{FF2B5EF4-FFF2-40B4-BE49-F238E27FC236}">
                <a16:creationId xmlns:a16="http://schemas.microsoft.com/office/drawing/2014/main" id="{B0268297-16A3-4DB9-926D-281CEB8C7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017" y="3540035"/>
            <a:ext cx="7838023" cy="3201686"/>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ustomShape 1"/>
          <p:cNvSpPr/>
          <p:nvPr/>
        </p:nvSpPr>
        <p:spPr>
          <a:xfrm>
            <a:off x="457200" y="274680"/>
            <a:ext cx="761904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600" b="0" strike="noStrike" cap="small" spc="-92" dirty="0" err="1">
                <a:solidFill>
                  <a:srgbClr val="675E47"/>
                </a:solidFill>
                <a:uFill>
                  <a:solidFill>
                    <a:srgbClr val="FFFFFF"/>
                  </a:solidFill>
                </a:uFill>
                <a:latin typeface="Cambria"/>
                <a:ea typeface="DejaVu Sans"/>
              </a:rPr>
              <a:t>Историја</a:t>
            </a:r>
            <a:r>
              <a:rPr lang="en-US" sz="4600" b="0" strike="noStrike" cap="small" spc="-92" dirty="0">
                <a:solidFill>
                  <a:srgbClr val="675E47"/>
                </a:solidFill>
                <a:uFill>
                  <a:solidFill>
                    <a:srgbClr val="FFFFFF"/>
                  </a:solidFill>
                </a:uFill>
                <a:latin typeface="Cambria"/>
                <a:ea typeface="DejaVu Sans"/>
              </a:rPr>
              <a:t> </a:t>
            </a:r>
            <a:r>
              <a:rPr lang="sr-Cyrl-RS" sz="4600" cap="small" spc="-92" dirty="0">
                <a:solidFill>
                  <a:srgbClr val="675E47"/>
                </a:solidFill>
                <a:uFill>
                  <a:solidFill>
                    <a:srgbClr val="FFFFFF"/>
                  </a:solidFill>
                </a:uFill>
                <a:latin typeface="Cambria"/>
                <a:ea typeface="DejaVu Sans"/>
              </a:rPr>
              <a:t>насеља</a:t>
            </a:r>
            <a:endParaRPr lang="en-US" sz="1800" b="0" strike="noStrike" spc="-1" dirty="0">
              <a:solidFill>
                <a:srgbClr val="000000"/>
              </a:solidFill>
              <a:uFill>
                <a:solidFill>
                  <a:srgbClr val="FFFFFF"/>
                </a:solidFill>
              </a:uFill>
              <a:latin typeface="Arial"/>
            </a:endParaRPr>
          </a:p>
        </p:txBody>
      </p:sp>
      <p:sp>
        <p:nvSpPr>
          <p:cNvPr id="82" name="CustomShape 2"/>
          <p:cNvSpPr/>
          <p:nvPr/>
        </p:nvSpPr>
        <p:spPr>
          <a:xfrm>
            <a:off x="457200" y="1600200"/>
            <a:ext cx="7930080" cy="492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n-US" sz="2800" b="0" strike="noStrike" spc="-1">
                <a:solidFill>
                  <a:srgbClr val="2F2B20"/>
                </a:solidFill>
                <a:uFill>
                  <a:solidFill>
                    <a:srgbClr val="FFFFFF"/>
                  </a:solidFill>
                </a:uFill>
                <a:latin typeface="Calibri"/>
                <a:ea typeface="DejaVu Sans"/>
              </a:rPr>
              <a:t>Медијана је изграђена на левој обали Нишаве, поред путног правца </a:t>
            </a:r>
            <a:r>
              <a:rPr lang="en-US" sz="2400" b="0" strike="noStrike" spc="-1">
                <a:solidFill>
                  <a:srgbClr val="2F2B20"/>
                </a:solidFill>
                <a:uFill>
                  <a:solidFill>
                    <a:srgbClr val="FFFFFF"/>
                  </a:solidFill>
                </a:uFill>
                <a:latin typeface="Calibri"/>
                <a:ea typeface="DejaVu Sans"/>
              </a:rPr>
              <a:t>Via militaris</a:t>
            </a:r>
            <a:r>
              <a:rPr lang="en-US" sz="2800" b="0" strike="noStrike" spc="-1">
                <a:solidFill>
                  <a:srgbClr val="2F2B20"/>
                </a:solidFill>
                <a:uFill>
                  <a:solidFill>
                    <a:srgbClr val="FFFFFF"/>
                  </a:solidFill>
                </a:uFill>
                <a:latin typeface="Calibri"/>
                <a:ea typeface="DejaVu Sans"/>
              </a:rPr>
              <a:t>. Налазила се између урбаног Наисуса</a:t>
            </a:r>
            <a:r>
              <a:rPr lang="en-US" sz="2400" b="0" strike="noStrike" spc="-1">
                <a:solidFill>
                  <a:srgbClr val="2F2B20"/>
                </a:solidFill>
                <a:uFill>
                  <a:solidFill>
                    <a:srgbClr val="FFFFFF"/>
                  </a:solidFill>
                </a:uFill>
                <a:latin typeface="Calibri"/>
                <a:ea typeface="DejaVu Sans"/>
              </a:rPr>
              <a:t> </a:t>
            </a:r>
            <a:r>
              <a:rPr lang="en-US" sz="2800" b="0" strike="noStrike" spc="-1">
                <a:solidFill>
                  <a:srgbClr val="2F2B20"/>
                </a:solidFill>
                <a:uFill>
                  <a:solidFill>
                    <a:srgbClr val="FFFFFF"/>
                  </a:solidFill>
                </a:uFill>
                <a:latin typeface="Calibri"/>
                <a:ea typeface="DejaVu Sans"/>
              </a:rPr>
              <a:t>и термалних извора Нишке Бање. </a:t>
            </a:r>
            <a:endParaRPr lang="en-US" sz="1800" b="0" strike="noStrike" spc="-1">
              <a:solidFill>
                <a:srgbClr val="000000"/>
              </a:solidFill>
              <a:uFill>
                <a:solidFill>
                  <a:srgbClr val="FFFFFF"/>
                </a:solidFill>
              </a:uFill>
              <a:latin typeface="Arial"/>
            </a:endParaRPr>
          </a:p>
          <a:p>
            <a:pPr algn="just">
              <a:lnSpc>
                <a:spcPct val="100000"/>
              </a:lnSpc>
            </a:pPr>
            <a:endParaRPr lang="en-US" sz="1800" b="0" strike="noStrike" spc="-1">
              <a:solidFill>
                <a:srgbClr val="000000"/>
              </a:solidFill>
              <a:uFill>
                <a:solidFill>
                  <a:srgbClr val="FFFFFF"/>
                </a:solidFill>
              </a:uFill>
              <a:latin typeface="Arial"/>
            </a:endParaRPr>
          </a:p>
          <a:p>
            <a:pPr algn="just">
              <a:lnSpc>
                <a:spcPct val="100000"/>
              </a:lnSpc>
            </a:pPr>
            <a:r>
              <a:rPr lang="en-US" sz="2800" b="0" strike="noStrike" spc="-1">
                <a:solidFill>
                  <a:srgbClr val="2F2B20"/>
                </a:solidFill>
                <a:uFill>
                  <a:solidFill>
                    <a:srgbClr val="FFFFFF"/>
                  </a:solidFill>
                </a:uFill>
                <a:latin typeface="Calibri"/>
                <a:ea typeface="DejaVu Sans"/>
              </a:rPr>
              <a:t>Током IV века Наисус престаје да буде привлачно место за живот његовим имућнијим грађанима, тако да они све више времена проводе на својим имањима на Медијани. Тамо су градили виле за одмор и уживање. Виле постају места за луксузан живот ван града. </a:t>
            </a:r>
            <a:endParaRPr lang="en-US"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2"/>
          <p:cNvPicPr/>
          <p:nvPr/>
        </p:nvPicPr>
        <p:blipFill>
          <a:blip r:embed="rId2"/>
          <a:stretch/>
        </p:blipFill>
        <p:spPr>
          <a:xfrm>
            <a:off x="597240" y="962640"/>
            <a:ext cx="7399440" cy="4932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CustomShape 1"/>
          <p:cNvSpPr/>
          <p:nvPr/>
        </p:nvSpPr>
        <p:spPr>
          <a:xfrm>
            <a:off x="457200" y="274680"/>
            <a:ext cx="761904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en-US" sz="4600" b="0" strike="noStrike" cap="small" spc="-92" dirty="0" err="1">
                <a:solidFill>
                  <a:srgbClr val="675E47"/>
                </a:solidFill>
                <a:uFill>
                  <a:solidFill>
                    <a:srgbClr val="FFFFFF"/>
                  </a:solidFill>
                </a:uFill>
                <a:latin typeface="Cambria"/>
                <a:ea typeface="DejaVu Sans"/>
              </a:rPr>
              <a:t>Садржај</a:t>
            </a:r>
            <a:r>
              <a:rPr lang="en-US" sz="4600" b="0" strike="noStrike" cap="small" spc="-92" dirty="0">
                <a:solidFill>
                  <a:srgbClr val="675E47"/>
                </a:solidFill>
                <a:uFill>
                  <a:solidFill>
                    <a:srgbClr val="FFFFFF"/>
                  </a:solidFill>
                </a:uFill>
                <a:latin typeface="Cambria"/>
                <a:ea typeface="DejaVu Sans"/>
              </a:rPr>
              <a:t> </a:t>
            </a:r>
            <a:r>
              <a:rPr lang="en-US" sz="4600" b="0" strike="noStrike" cap="small" spc="-92" dirty="0" err="1">
                <a:solidFill>
                  <a:srgbClr val="675E47"/>
                </a:solidFill>
                <a:uFill>
                  <a:solidFill>
                    <a:srgbClr val="FFFFFF"/>
                  </a:solidFill>
                </a:uFill>
                <a:latin typeface="Cambria"/>
                <a:ea typeface="DejaVu Sans"/>
              </a:rPr>
              <a:t>налазишта</a:t>
            </a:r>
            <a:endParaRPr lang="en-US" sz="1800" b="0" strike="noStrike" spc="-1" dirty="0">
              <a:solidFill>
                <a:srgbClr val="000000"/>
              </a:solidFill>
              <a:uFill>
                <a:solidFill>
                  <a:srgbClr val="FFFFFF"/>
                </a:solidFill>
              </a:uFill>
              <a:latin typeface="Arial"/>
            </a:endParaRPr>
          </a:p>
        </p:txBody>
      </p:sp>
      <p:sp>
        <p:nvSpPr>
          <p:cNvPr id="85" name="CustomShape 2"/>
          <p:cNvSpPr/>
          <p:nvPr/>
        </p:nvSpPr>
        <p:spPr>
          <a:xfrm>
            <a:off x="457200" y="1600200"/>
            <a:ext cx="8002080" cy="4996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pPr>
            <a:r>
              <a:rPr lang="en-US" sz="2800" b="0" strike="noStrike" spc="-1">
                <a:solidFill>
                  <a:srgbClr val="2F2B20"/>
                </a:solidFill>
                <a:uFill>
                  <a:solidFill>
                    <a:srgbClr val="FFFFFF"/>
                  </a:solidFill>
                </a:uFill>
                <a:latin typeface="Calibri"/>
                <a:ea typeface="DejaVu Sans"/>
              </a:rPr>
              <a:t>Централно место на Медијани заузима вила, највероватније изграђена према налогу Константина Великог, како би себи, члановима своје породице и царским службеницима створио услове за боравак током посете Наисусу.</a:t>
            </a:r>
            <a:endParaRPr lang="en-US" sz="1800" b="0" strike="noStrike" spc="-1">
              <a:solidFill>
                <a:srgbClr val="000000"/>
              </a:solidFill>
              <a:uFill>
                <a:solidFill>
                  <a:srgbClr val="FFFFFF"/>
                </a:solidFill>
              </a:uFill>
              <a:latin typeface="Arial"/>
            </a:endParaRPr>
          </a:p>
          <a:p>
            <a:pPr>
              <a:lnSpc>
                <a:spcPct val="100000"/>
              </a:lnSpc>
            </a:pPr>
            <a:r>
              <a:rPr lang="en-US" sz="2800" b="0" strike="noStrike" spc="-1">
                <a:solidFill>
                  <a:srgbClr val="2F2B20"/>
                </a:solidFill>
                <a:uFill>
                  <a:solidFill>
                    <a:srgbClr val="FFFFFF"/>
                  </a:solidFill>
                </a:uFill>
                <a:latin typeface="Calibri"/>
                <a:ea typeface="DejaVu Sans"/>
              </a:rPr>
              <a:t>Цео комплекс виле био је ограђен високим зидом, а површина је била поплочана мозаицима. Већина мозаика имала је геометријске мотиве. Два мозаика која су најбоље очувана су мозаици са фигуралним приказима митолошког божанства Флувиуса и глава Медузе. </a:t>
            </a:r>
            <a:endParaRPr lang="en-US" sz="1800" b="0" strike="noStrike" spc="-1">
              <a:solidFill>
                <a:srgbClr val="000000"/>
              </a:solidFill>
              <a:uFill>
                <a:solidFill>
                  <a:srgbClr val="FFFFFF"/>
                </a:solidFill>
              </a:u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1">
            <a:extLst>
              <a:ext uri="{FF2B5EF4-FFF2-40B4-BE49-F238E27FC236}">
                <a16:creationId xmlns:a16="http://schemas.microsoft.com/office/drawing/2014/main" id="{0F2A33F5-FE7F-4A04-AA0D-FD57E91EE062}"/>
              </a:ext>
            </a:extLst>
          </p:cNvPr>
          <p:cNvSpPr>
            <a:spLocks noGrp="1"/>
          </p:cNvSpPr>
          <p:nvPr>
            <p:ph type="subTitle"/>
          </p:nvPr>
        </p:nvSpPr>
        <p:spPr>
          <a:xfrm>
            <a:off x="457200" y="273600"/>
            <a:ext cx="8229240" cy="5307840"/>
          </a:xfrm>
        </p:spPr>
        <p:txBody>
          <a:bodyPr/>
          <a:lstStyle/>
          <a:p>
            <a:pPr marL="0" indent="0" algn="ctr">
              <a:lnSpc>
                <a:spcPct val="100000"/>
              </a:lnSpc>
              <a:buNone/>
            </a:pPr>
            <a:r>
              <a:rPr lang="sr-Cyrl-RS" sz="5400" cap="small" spc="-92" dirty="0">
                <a:solidFill>
                  <a:srgbClr val="675E47"/>
                </a:solidFill>
                <a:uFill>
                  <a:solidFill>
                    <a:srgbClr val="FFFFFF"/>
                  </a:solidFill>
                </a:uFill>
                <a:latin typeface="Cambria"/>
              </a:rPr>
              <a:t>ХВАЛА НА ПАЖЊИ!</a:t>
            </a:r>
            <a:endParaRPr lang="en-US" sz="5400" spc="-1" dirty="0">
              <a:solidFill>
                <a:srgbClr val="000000"/>
              </a:solidFill>
              <a:uFill>
                <a:solidFill>
                  <a:srgbClr val="FFFFFF"/>
                </a:solidFill>
              </a:uFill>
            </a:endParaRPr>
          </a:p>
        </p:txBody>
      </p:sp>
      <p:sp>
        <p:nvSpPr>
          <p:cNvPr id="2" name="TextBox 1">
            <a:extLst>
              <a:ext uri="{FF2B5EF4-FFF2-40B4-BE49-F238E27FC236}">
                <a16:creationId xmlns:a16="http://schemas.microsoft.com/office/drawing/2014/main" id="{F8D3CEE9-AD9F-400B-8C93-5E67989E34C4}"/>
              </a:ext>
            </a:extLst>
          </p:cNvPr>
          <p:cNvSpPr txBox="1"/>
          <p:nvPr/>
        </p:nvSpPr>
        <p:spPr>
          <a:xfrm>
            <a:off x="352697" y="248194"/>
            <a:ext cx="7772400" cy="369332"/>
          </a:xfrm>
          <a:prstGeom prst="rect">
            <a:avLst/>
          </a:prstGeom>
          <a:noFill/>
        </p:spPr>
        <p:txBody>
          <a:bodyPr wrap="square" rtlCol="0">
            <a:spAutoFit/>
          </a:bodyPr>
          <a:lstStyle/>
          <a:p>
            <a:endParaRPr lang="sr-Latn-RS" dirty="0"/>
          </a:p>
        </p:txBody>
      </p:sp>
    </p:spTree>
    <p:extLst>
      <p:ext uri="{BB962C8B-B14F-4D97-AF65-F5344CB8AC3E}">
        <p14:creationId xmlns:p14="http://schemas.microsoft.com/office/powerpoint/2010/main" val="1626621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233</Words>
  <Application>Microsoft Office PowerPoint</Application>
  <PresentationFormat>On-screen Show (4:3)</PresentationFormat>
  <Paragraphs>13</Paragraphs>
  <Slides>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Arial</vt:lpstr>
      <vt:lpstr>Calibri</vt:lpstr>
      <vt:lpstr>Cambria</vt:lpstr>
      <vt:lpstr>Symbol</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Јован Цвијановић</dc:creator>
  <cp:lastModifiedBy>Јован Цвијановић</cp:lastModifiedBy>
  <cp:revision>2</cp:revision>
  <dcterms:created xsi:type="dcterms:W3CDTF">2020-05-18T21:50:02Z</dcterms:created>
  <dcterms:modified xsi:type="dcterms:W3CDTF">2020-05-18T22:22:12Z</dcterms:modified>
</cp:coreProperties>
</file>