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defaultText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СУ Иван Вазов" initials="СУ" lastIdx="3"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bg-BG"/>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bg-BG"/>
          </a:p>
        </p:txBody>
      </p:sp>
      <p:sp>
        <p:nvSpPr>
          <p:cNvPr id="4" name="Date Placeholder 3"/>
          <p:cNvSpPr>
            <a:spLocks noGrp="1"/>
          </p:cNvSpPr>
          <p:nvPr>
            <p:ph type="dt" sz="half" idx="10"/>
          </p:nvPr>
        </p:nvSpPr>
        <p:spPr/>
        <p:txBody>
          <a:bodyPr/>
          <a:lstStyle/>
          <a:p>
            <a:fld id="{F5F6B309-F74C-4FDF-A6E7-9B62BE175808}" type="datetimeFigureOut">
              <a:rPr lang="bg-BG" smtClean="0"/>
              <a:t>11.2.2017 г.</a:t>
            </a:fld>
            <a:endParaRPr lang="bg-BG" dirty="0"/>
          </a:p>
        </p:txBody>
      </p:sp>
      <p:sp>
        <p:nvSpPr>
          <p:cNvPr id="5" name="Footer Placeholder 4"/>
          <p:cNvSpPr>
            <a:spLocks noGrp="1"/>
          </p:cNvSpPr>
          <p:nvPr>
            <p:ph type="ftr" sz="quarter" idx="11"/>
          </p:nvPr>
        </p:nvSpPr>
        <p:spPr/>
        <p:txBody>
          <a:bodyPr/>
          <a:lstStyle/>
          <a:p>
            <a:endParaRPr lang="bg-BG" dirty="0"/>
          </a:p>
        </p:txBody>
      </p:sp>
      <p:sp>
        <p:nvSpPr>
          <p:cNvPr id="6" name="Slide Number Placeholder 5"/>
          <p:cNvSpPr>
            <a:spLocks noGrp="1"/>
          </p:cNvSpPr>
          <p:nvPr>
            <p:ph type="sldNum" sz="quarter" idx="12"/>
          </p:nvPr>
        </p:nvSpPr>
        <p:spPr/>
        <p:txBody>
          <a:bodyPr/>
          <a:lstStyle/>
          <a:p>
            <a:fld id="{6589465A-F5B6-4CC4-88F7-CA8DD8A65003}" type="slidenum">
              <a:rPr lang="bg-BG" smtClean="0"/>
              <a:t>‹#›</a:t>
            </a:fld>
            <a:endParaRPr lang="bg-BG" dirty="0"/>
          </a:p>
        </p:txBody>
      </p:sp>
    </p:spTree>
    <p:extLst>
      <p:ext uri="{BB962C8B-B14F-4D97-AF65-F5344CB8AC3E}">
        <p14:creationId xmlns:p14="http://schemas.microsoft.com/office/powerpoint/2010/main" val="24795965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bg-BG"/>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Date Placeholder 3"/>
          <p:cNvSpPr>
            <a:spLocks noGrp="1"/>
          </p:cNvSpPr>
          <p:nvPr>
            <p:ph type="dt" sz="half" idx="10"/>
          </p:nvPr>
        </p:nvSpPr>
        <p:spPr/>
        <p:txBody>
          <a:bodyPr/>
          <a:lstStyle/>
          <a:p>
            <a:fld id="{F5F6B309-F74C-4FDF-A6E7-9B62BE175808}" type="datetimeFigureOut">
              <a:rPr lang="bg-BG" smtClean="0"/>
              <a:t>11.2.2017 г.</a:t>
            </a:fld>
            <a:endParaRPr lang="bg-BG" dirty="0"/>
          </a:p>
        </p:txBody>
      </p:sp>
      <p:sp>
        <p:nvSpPr>
          <p:cNvPr id="5" name="Footer Placeholder 4"/>
          <p:cNvSpPr>
            <a:spLocks noGrp="1"/>
          </p:cNvSpPr>
          <p:nvPr>
            <p:ph type="ftr" sz="quarter" idx="11"/>
          </p:nvPr>
        </p:nvSpPr>
        <p:spPr/>
        <p:txBody>
          <a:bodyPr/>
          <a:lstStyle/>
          <a:p>
            <a:endParaRPr lang="bg-BG" dirty="0"/>
          </a:p>
        </p:txBody>
      </p:sp>
      <p:sp>
        <p:nvSpPr>
          <p:cNvPr id="6" name="Slide Number Placeholder 5"/>
          <p:cNvSpPr>
            <a:spLocks noGrp="1"/>
          </p:cNvSpPr>
          <p:nvPr>
            <p:ph type="sldNum" sz="quarter" idx="12"/>
          </p:nvPr>
        </p:nvSpPr>
        <p:spPr/>
        <p:txBody>
          <a:bodyPr/>
          <a:lstStyle/>
          <a:p>
            <a:fld id="{6589465A-F5B6-4CC4-88F7-CA8DD8A65003}" type="slidenum">
              <a:rPr lang="bg-BG" smtClean="0"/>
              <a:t>‹#›</a:t>
            </a:fld>
            <a:endParaRPr lang="bg-BG" dirty="0"/>
          </a:p>
        </p:txBody>
      </p:sp>
    </p:spTree>
    <p:extLst>
      <p:ext uri="{BB962C8B-B14F-4D97-AF65-F5344CB8AC3E}">
        <p14:creationId xmlns:p14="http://schemas.microsoft.com/office/powerpoint/2010/main" val="11408745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bg-BG"/>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5F6B309-F74C-4FDF-A6E7-9B62BE175808}" type="datetimeFigureOut">
              <a:rPr lang="bg-BG" smtClean="0"/>
              <a:t>11.2.2017 г.</a:t>
            </a:fld>
            <a:endParaRPr lang="bg-BG" dirty="0"/>
          </a:p>
        </p:txBody>
      </p:sp>
      <p:sp>
        <p:nvSpPr>
          <p:cNvPr id="5" name="Footer Placeholder 4"/>
          <p:cNvSpPr>
            <a:spLocks noGrp="1"/>
          </p:cNvSpPr>
          <p:nvPr>
            <p:ph type="ftr" sz="quarter" idx="11"/>
          </p:nvPr>
        </p:nvSpPr>
        <p:spPr/>
        <p:txBody>
          <a:bodyPr/>
          <a:lstStyle/>
          <a:p>
            <a:endParaRPr lang="bg-BG" dirty="0"/>
          </a:p>
        </p:txBody>
      </p:sp>
      <p:sp>
        <p:nvSpPr>
          <p:cNvPr id="6" name="Slide Number Placeholder 5"/>
          <p:cNvSpPr>
            <a:spLocks noGrp="1"/>
          </p:cNvSpPr>
          <p:nvPr>
            <p:ph type="sldNum" sz="quarter" idx="12"/>
          </p:nvPr>
        </p:nvSpPr>
        <p:spPr/>
        <p:txBody>
          <a:bodyPr/>
          <a:lstStyle/>
          <a:p>
            <a:fld id="{6589465A-F5B6-4CC4-88F7-CA8DD8A65003}" type="slidenum">
              <a:rPr lang="bg-BG" smtClean="0"/>
              <a:t>‹#›</a:t>
            </a:fld>
            <a:endParaRPr lang="bg-BG" dirty="0"/>
          </a:p>
        </p:txBody>
      </p:sp>
    </p:spTree>
    <p:extLst>
      <p:ext uri="{BB962C8B-B14F-4D97-AF65-F5344CB8AC3E}">
        <p14:creationId xmlns:p14="http://schemas.microsoft.com/office/powerpoint/2010/main" val="4156153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bg-BG"/>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5" name="Date Placeholder 4"/>
          <p:cNvSpPr>
            <a:spLocks noGrp="1"/>
          </p:cNvSpPr>
          <p:nvPr>
            <p:ph type="dt" sz="half" idx="10"/>
          </p:nvPr>
        </p:nvSpPr>
        <p:spPr/>
        <p:txBody>
          <a:bodyPr/>
          <a:lstStyle/>
          <a:p>
            <a:fld id="{F5F6B309-F74C-4FDF-A6E7-9B62BE175808}" type="datetimeFigureOut">
              <a:rPr lang="bg-BG" smtClean="0"/>
              <a:t>11.2.2017 г.</a:t>
            </a:fld>
            <a:endParaRPr lang="bg-BG" dirty="0"/>
          </a:p>
        </p:txBody>
      </p:sp>
      <p:sp>
        <p:nvSpPr>
          <p:cNvPr id="6" name="Footer Placeholder 5"/>
          <p:cNvSpPr>
            <a:spLocks noGrp="1"/>
          </p:cNvSpPr>
          <p:nvPr>
            <p:ph type="ftr" sz="quarter" idx="11"/>
          </p:nvPr>
        </p:nvSpPr>
        <p:spPr/>
        <p:txBody>
          <a:bodyPr/>
          <a:lstStyle/>
          <a:p>
            <a:endParaRPr lang="bg-BG" dirty="0"/>
          </a:p>
        </p:txBody>
      </p:sp>
      <p:sp>
        <p:nvSpPr>
          <p:cNvPr id="7" name="Slide Number Placeholder 6"/>
          <p:cNvSpPr>
            <a:spLocks noGrp="1"/>
          </p:cNvSpPr>
          <p:nvPr>
            <p:ph type="sldNum" sz="quarter" idx="12"/>
          </p:nvPr>
        </p:nvSpPr>
        <p:spPr/>
        <p:txBody>
          <a:bodyPr/>
          <a:lstStyle/>
          <a:p>
            <a:fld id="{6589465A-F5B6-4CC4-88F7-CA8DD8A65003}" type="slidenum">
              <a:rPr lang="bg-BG" smtClean="0"/>
              <a:t>‹#›</a:t>
            </a:fld>
            <a:endParaRPr lang="bg-BG" dirty="0"/>
          </a:p>
        </p:txBody>
      </p:sp>
    </p:spTree>
    <p:extLst>
      <p:ext uri="{BB962C8B-B14F-4D97-AF65-F5344CB8AC3E}">
        <p14:creationId xmlns:p14="http://schemas.microsoft.com/office/powerpoint/2010/main" val="3272773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bg-BG"/>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7" name="Date Placeholder 6"/>
          <p:cNvSpPr>
            <a:spLocks noGrp="1"/>
          </p:cNvSpPr>
          <p:nvPr>
            <p:ph type="dt" sz="half" idx="10"/>
          </p:nvPr>
        </p:nvSpPr>
        <p:spPr/>
        <p:txBody>
          <a:bodyPr/>
          <a:lstStyle/>
          <a:p>
            <a:fld id="{F5F6B309-F74C-4FDF-A6E7-9B62BE175808}" type="datetimeFigureOut">
              <a:rPr lang="bg-BG" smtClean="0"/>
              <a:t>11.2.2017 г.</a:t>
            </a:fld>
            <a:endParaRPr lang="bg-BG" dirty="0"/>
          </a:p>
        </p:txBody>
      </p:sp>
      <p:sp>
        <p:nvSpPr>
          <p:cNvPr id="8" name="Footer Placeholder 7"/>
          <p:cNvSpPr>
            <a:spLocks noGrp="1"/>
          </p:cNvSpPr>
          <p:nvPr>
            <p:ph type="ftr" sz="quarter" idx="11"/>
          </p:nvPr>
        </p:nvSpPr>
        <p:spPr/>
        <p:txBody>
          <a:bodyPr/>
          <a:lstStyle/>
          <a:p>
            <a:endParaRPr lang="bg-BG" dirty="0"/>
          </a:p>
        </p:txBody>
      </p:sp>
      <p:sp>
        <p:nvSpPr>
          <p:cNvPr id="9" name="Slide Number Placeholder 8"/>
          <p:cNvSpPr>
            <a:spLocks noGrp="1"/>
          </p:cNvSpPr>
          <p:nvPr>
            <p:ph type="sldNum" sz="quarter" idx="12"/>
          </p:nvPr>
        </p:nvSpPr>
        <p:spPr/>
        <p:txBody>
          <a:bodyPr/>
          <a:lstStyle/>
          <a:p>
            <a:fld id="{6589465A-F5B6-4CC4-88F7-CA8DD8A65003}" type="slidenum">
              <a:rPr lang="bg-BG" smtClean="0"/>
              <a:t>‹#›</a:t>
            </a:fld>
            <a:endParaRPr lang="bg-BG" dirty="0"/>
          </a:p>
        </p:txBody>
      </p:sp>
    </p:spTree>
    <p:extLst>
      <p:ext uri="{BB962C8B-B14F-4D97-AF65-F5344CB8AC3E}">
        <p14:creationId xmlns:p14="http://schemas.microsoft.com/office/powerpoint/2010/main" val="19892295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bg-BG"/>
          </a:p>
        </p:txBody>
      </p:sp>
      <p:sp>
        <p:nvSpPr>
          <p:cNvPr id="3" name="Date Placeholder 2"/>
          <p:cNvSpPr>
            <a:spLocks noGrp="1"/>
          </p:cNvSpPr>
          <p:nvPr>
            <p:ph type="dt" sz="half" idx="10"/>
          </p:nvPr>
        </p:nvSpPr>
        <p:spPr/>
        <p:txBody>
          <a:bodyPr/>
          <a:lstStyle/>
          <a:p>
            <a:fld id="{F5F6B309-F74C-4FDF-A6E7-9B62BE175808}" type="datetimeFigureOut">
              <a:rPr lang="bg-BG" smtClean="0"/>
              <a:t>11.2.2017 г.</a:t>
            </a:fld>
            <a:endParaRPr lang="bg-BG" dirty="0"/>
          </a:p>
        </p:txBody>
      </p:sp>
      <p:sp>
        <p:nvSpPr>
          <p:cNvPr id="4" name="Footer Placeholder 3"/>
          <p:cNvSpPr>
            <a:spLocks noGrp="1"/>
          </p:cNvSpPr>
          <p:nvPr>
            <p:ph type="ftr" sz="quarter" idx="11"/>
          </p:nvPr>
        </p:nvSpPr>
        <p:spPr/>
        <p:txBody>
          <a:bodyPr/>
          <a:lstStyle/>
          <a:p>
            <a:endParaRPr lang="bg-BG" dirty="0"/>
          </a:p>
        </p:txBody>
      </p:sp>
      <p:sp>
        <p:nvSpPr>
          <p:cNvPr id="5" name="Slide Number Placeholder 4"/>
          <p:cNvSpPr>
            <a:spLocks noGrp="1"/>
          </p:cNvSpPr>
          <p:nvPr>
            <p:ph type="sldNum" sz="quarter" idx="12"/>
          </p:nvPr>
        </p:nvSpPr>
        <p:spPr/>
        <p:txBody>
          <a:bodyPr/>
          <a:lstStyle/>
          <a:p>
            <a:fld id="{6589465A-F5B6-4CC4-88F7-CA8DD8A65003}" type="slidenum">
              <a:rPr lang="bg-BG" smtClean="0"/>
              <a:t>‹#›</a:t>
            </a:fld>
            <a:endParaRPr lang="bg-BG" dirty="0"/>
          </a:p>
        </p:txBody>
      </p:sp>
    </p:spTree>
    <p:extLst>
      <p:ext uri="{BB962C8B-B14F-4D97-AF65-F5344CB8AC3E}">
        <p14:creationId xmlns:p14="http://schemas.microsoft.com/office/powerpoint/2010/main" val="18577364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F6B309-F74C-4FDF-A6E7-9B62BE175808}" type="datetimeFigureOut">
              <a:rPr lang="bg-BG" smtClean="0"/>
              <a:t>11.2.2017 г.</a:t>
            </a:fld>
            <a:endParaRPr lang="bg-BG" dirty="0"/>
          </a:p>
        </p:txBody>
      </p:sp>
      <p:sp>
        <p:nvSpPr>
          <p:cNvPr id="3" name="Footer Placeholder 2"/>
          <p:cNvSpPr>
            <a:spLocks noGrp="1"/>
          </p:cNvSpPr>
          <p:nvPr>
            <p:ph type="ftr" sz="quarter" idx="11"/>
          </p:nvPr>
        </p:nvSpPr>
        <p:spPr/>
        <p:txBody>
          <a:bodyPr/>
          <a:lstStyle/>
          <a:p>
            <a:endParaRPr lang="bg-BG" dirty="0"/>
          </a:p>
        </p:txBody>
      </p:sp>
      <p:sp>
        <p:nvSpPr>
          <p:cNvPr id="4" name="Slide Number Placeholder 3"/>
          <p:cNvSpPr>
            <a:spLocks noGrp="1"/>
          </p:cNvSpPr>
          <p:nvPr>
            <p:ph type="sldNum" sz="quarter" idx="12"/>
          </p:nvPr>
        </p:nvSpPr>
        <p:spPr/>
        <p:txBody>
          <a:bodyPr/>
          <a:lstStyle/>
          <a:p>
            <a:fld id="{6589465A-F5B6-4CC4-88F7-CA8DD8A65003}" type="slidenum">
              <a:rPr lang="bg-BG" smtClean="0"/>
              <a:t>‹#›</a:t>
            </a:fld>
            <a:endParaRPr lang="bg-BG" dirty="0"/>
          </a:p>
        </p:txBody>
      </p:sp>
    </p:spTree>
    <p:extLst>
      <p:ext uri="{BB962C8B-B14F-4D97-AF65-F5344CB8AC3E}">
        <p14:creationId xmlns:p14="http://schemas.microsoft.com/office/powerpoint/2010/main" val="14054641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bg-BG"/>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F6B309-F74C-4FDF-A6E7-9B62BE175808}" type="datetimeFigureOut">
              <a:rPr lang="bg-BG" smtClean="0"/>
              <a:t>11.2.2017 г.</a:t>
            </a:fld>
            <a:endParaRPr lang="bg-BG" dirty="0"/>
          </a:p>
        </p:txBody>
      </p:sp>
      <p:sp>
        <p:nvSpPr>
          <p:cNvPr id="6" name="Footer Placeholder 5"/>
          <p:cNvSpPr>
            <a:spLocks noGrp="1"/>
          </p:cNvSpPr>
          <p:nvPr>
            <p:ph type="ftr" sz="quarter" idx="11"/>
          </p:nvPr>
        </p:nvSpPr>
        <p:spPr/>
        <p:txBody>
          <a:bodyPr/>
          <a:lstStyle/>
          <a:p>
            <a:endParaRPr lang="bg-BG" dirty="0"/>
          </a:p>
        </p:txBody>
      </p:sp>
      <p:sp>
        <p:nvSpPr>
          <p:cNvPr id="7" name="Slide Number Placeholder 6"/>
          <p:cNvSpPr>
            <a:spLocks noGrp="1"/>
          </p:cNvSpPr>
          <p:nvPr>
            <p:ph type="sldNum" sz="quarter" idx="12"/>
          </p:nvPr>
        </p:nvSpPr>
        <p:spPr/>
        <p:txBody>
          <a:bodyPr/>
          <a:lstStyle/>
          <a:p>
            <a:fld id="{6589465A-F5B6-4CC4-88F7-CA8DD8A65003}" type="slidenum">
              <a:rPr lang="bg-BG" smtClean="0"/>
              <a:t>‹#›</a:t>
            </a:fld>
            <a:endParaRPr lang="bg-BG" dirty="0"/>
          </a:p>
        </p:txBody>
      </p:sp>
    </p:spTree>
    <p:extLst>
      <p:ext uri="{BB962C8B-B14F-4D97-AF65-F5344CB8AC3E}">
        <p14:creationId xmlns:p14="http://schemas.microsoft.com/office/powerpoint/2010/main" val="24774087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bg-BG"/>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bg-BG"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F6B309-F74C-4FDF-A6E7-9B62BE175808}" type="datetimeFigureOut">
              <a:rPr lang="bg-BG" smtClean="0"/>
              <a:t>11.2.2017 г.</a:t>
            </a:fld>
            <a:endParaRPr lang="bg-BG" dirty="0"/>
          </a:p>
        </p:txBody>
      </p:sp>
      <p:sp>
        <p:nvSpPr>
          <p:cNvPr id="6" name="Footer Placeholder 5"/>
          <p:cNvSpPr>
            <a:spLocks noGrp="1"/>
          </p:cNvSpPr>
          <p:nvPr>
            <p:ph type="ftr" sz="quarter" idx="11"/>
          </p:nvPr>
        </p:nvSpPr>
        <p:spPr/>
        <p:txBody>
          <a:bodyPr/>
          <a:lstStyle/>
          <a:p>
            <a:endParaRPr lang="bg-BG" dirty="0"/>
          </a:p>
        </p:txBody>
      </p:sp>
      <p:sp>
        <p:nvSpPr>
          <p:cNvPr id="7" name="Slide Number Placeholder 6"/>
          <p:cNvSpPr>
            <a:spLocks noGrp="1"/>
          </p:cNvSpPr>
          <p:nvPr>
            <p:ph type="sldNum" sz="quarter" idx="12"/>
          </p:nvPr>
        </p:nvSpPr>
        <p:spPr/>
        <p:txBody>
          <a:bodyPr/>
          <a:lstStyle/>
          <a:p>
            <a:fld id="{6589465A-F5B6-4CC4-88F7-CA8DD8A65003}" type="slidenum">
              <a:rPr lang="bg-BG" smtClean="0"/>
              <a:t>‹#›</a:t>
            </a:fld>
            <a:endParaRPr lang="bg-BG" dirty="0"/>
          </a:p>
        </p:txBody>
      </p:sp>
    </p:spTree>
    <p:extLst>
      <p:ext uri="{BB962C8B-B14F-4D97-AF65-F5344CB8AC3E}">
        <p14:creationId xmlns:p14="http://schemas.microsoft.com/office/powerpoint/2010/main" val="18378693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bg-BG"/>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Date Placeholder 3"/>
          <p:cNvSpPr>
            <a:spLocks noGrp="1"/>
          </p:cNvSpPr>
          <p:nvPr>
            <p:ph type="dt" sz="half" idx="10"/>
          </p:nvPr>
        </p:nvSpPr>
        <p:spPr/>
        <p:txBody>
          <a:bodyPr/>
          <a:lstStyle/>
          <a:p>
            <a:fld id="{F5F6B309-F74C-4FDF-A6E7-9B62BE175808}" type="datetimeFigureOut">
              <a:rPr lang="bg-BG" smtClean="0"/>
              <a:t>11.2.2017 г.</a:t>
            </a:fld>
            <a:endParaRPr lang="bg-BG" dirty="0"/>
          </a:p>
        </p:txBody>
      </p:sp>
      <p:sp>
        <p:nvSpPr>
          <p:cNvPr id="5" name="Footer Placeholder 4"/>
          <p:cNvSpPr>
            <a:spLocks noGrp="1"/>
          </p:cNvSpPr>
          <p:nvPr>
            <p:ph type="ftr" sz="quarter" idx="11"/>
          </p:nvPr>
        </p:nvSpPr>
        <p:spPr/>
        <p:txBody>
          <a:bodyPr/>
          <a:lstStyle/>
          <a:p>
            <a:endParaRPr lang="bg-BG" dirty="0"/>
          </a:p>
        </p:txBody>
      </p:sp>
      <p:sp>
        <p:nvSpPr>
          <p:cNvPr id="6" name="Slide Number Placeholder 5"/>
          <p:cNvSpPr>
            <a:spLocks noGrp="1"/>
          </p:cNvSpPr>
          <p:nvPr>
            <p:ph type="sldNum" sz="quarter" idx="12"/>
          </p:nvPr>
        </p:nvSpPr>
        <p:spPr/>
        <p:txBody>
          <a:bodyPr/>
          <a:lstStyle/>
          <a:p>
            <a:fld id="{6589465A-F5B6-4CC4-88F7-CA8DD8A65003}" type="slidenum">
              <a:rPr lang="bg-BG" smtClean="0"/>
              <a:t>‹#›</a:t>
            </a:fld>
            <a:endParaRPr lang="bg-BG" dirty="0"/>
          </a:p>
        </p:txBody>
      </p:sp>
    </p:spTree>
    <p:extLst>
      <p:ext uri="{BB962C8B-B14F-4D97-AF65-F5344CB8AC3E}">
        <p14:creationId xmlns:p14="http://schemas.microsoft.com/office/powerpoint/2010/main" val="41952723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bg-BG"/>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Date Placeholder 3"/>
          <p:cNvSpPr>
            <a:spLocks noGrp="1"/>
          </p:cNvSpPr>
          <p:nvPr>
            <p:ph type="dt" sz="half" idx="10"/>
          </p:nvPr>
        </p:nvSpPr>
        <p:spPr/>
        <p:txBody>
          <a:bodyPr/>
          <a:lstStyle/>
          <a:p>
            <a:fld id="{F5F6B309-F74C-4FDF-A6E7-9B62BE175808}" type="datetimeFigureOut">
              <a:rPr lang="bg-BG" smtClean="0"/>
              <a:t>11.2.2017 г.</a:t>
            </a:fld>
            <a:endParaRPr lang="bg-BG" dirty="0"/>
          </a:p>
        </p:txBody>
      </p:sp>
      <p:sp>
        <p:nvSpPr>
          <p:cNvPr id="5" name="Footer Placeholder 4"/>
          <p:cNvSpPr>
            <a:spLocks noGrp="1"/>
          </p:cNvSpPr>
          <p:nvPr>
            <p:ph type="ftr" sz="quarter" idx="11"/>
          </p:nvPr>
        </p:nvSpPr>
        <p:spPr/>
        <p:txBody>
          <a:bodyPr/>
          <a:lstStyle/>
          <a:p>
            <a:endParaRPr lang="bg-BG" dirty="0"/>
          </a:p>
        </p:txBody>
      </p:sp>
      <p:sp>
        <p:nvSpPr>
          <p:cNvPr id="6" name="Slide Number Placeholder 5"/>
          <p:cNvSpPr>
            <a:spLocks noGrp="1"/>
          </p:cNvSpPr>
          <p:nvPr>
            <p:ph type="sldNum" sz="quarter" idx="12"/>
          </p:nvPr>
        </p:nvSpPr>
        <p:spPr/>
        <p:txBody>
          <a:bodyPr/>
          <a:lstStyle/>
          <a:p>
            <a:fld id="{6589465A-F5B6-4CC4-88F7-CA8DD8A65003}" type="slidenum">
              <a:rPr lang="bg-BG" smtClean="0"/>
              <a:t>‹#›</a:t>
            </a:fld>
            <a:endParaRPr lang="bg-BG" dirty="0"/>
          </a:p>
        </p:txBody>
      </p:sp>
    </p:spTree>
    <p:extLst>
      <p:ext uri="{BB962C8B-B14F-4D97-AF65-F5344CB8AC3E}">
        <p14:creationId xmlns:p14="http://schemas.microsoft.com/office/powerpoint/2010/main" val="34171160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bg-BG"/>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F6B309-F74C-4FDF-A6E7-9B62BE175808}" type="datetimeFigureOut">
              <a:rPr lang="bg-BG" smtClean="0"/>
              <a:t>11.2.2017 г.</a:t>
            </a:fld>
            <a:endParaRPr lang="bg-BG"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bg-BG"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89465A-F5B6-4CC4-88F7-CA8DD8A65003}" type="slidenum">
              <a:rPr lang="bg-BG" smtClean="0"/>
              <a:t>‹#›</a:t>
            </a:fld>
            <a:endParaRPr lang="bg-BG" dirty="0"/>
          </a:p>
        </p:txBody>
      </p:sp>
    </p:spTree>
    <p:extLst>
      <p:ext uri="{BB962C8B-B14F-4D97-AF65-F5344CB8AC3E}">
        <p14:creationId xmlns:p14="http://schemas.microsoft.com/office/powerpoint/2010/main" val="742062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29737"/>
            <a:ext cx="7772400" cy="878984"/>
          </a:xfrm>
        </p:spPr>
        <p:txBody>
          <a:bodyPr/>
          <a:lstStyle/>
          <a:p>
            <a:r>
              <a:rPr lang="bg-BG" dirty="0" smtClean="0"/>
              <a:t>Най-големите наводнения</a:t>
            </a:r>
            <a:endParaRPr lang="bg-BG" dirty="0"/>
          </a:p>
        </p:txBody>
      </p:sp>
      <p:sp>
        <p:nvSpPr>
          <p:cNvPr id="3" name="Subtitle 2"/>
          <p:cNvSpPr>
            <a:spLocks noGrp="1"/>
          </p:cNvSpPr>
          <p:nvPr>
            <p:ph type="subTitle" idx="1"/>
          </p:nvPr>
        </p:nvSpPr>
        <p:spPr>
          <a:xfrm>
            <a:off x="0" y="980728"/>
            <a:ext cx="9036496" cy="5877272"/>
          </a:xfrm>
        </p:spPr>
        <p:txBody>
          <a:bodyPr/>
          <a:lstStyle/>
          <a:p>
            <a:endParaRPr lang="bg-BG"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24744"/>
            <a:ext cx="9036496" cy="5733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7829" y="5661248"/>
            <a:ext cx="6700837" cy="949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714849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r>
              <a:rPr lang="ru-RU" sz="1800" dirty="0" smtClean="0"/>
              <a:t>Бавен тип: Този тип се предизвиква от продължителни валежи или бързо снеготопене, които карат реката да излезе от коритото си. Причините може да са силни дъждове от мусони, урагани или тропически бури. Свлачища, плаващи отломки и лед могат да задръстят коритото на реката и също да предизвикат бавно наводнение.</a:t>
            </a:r>
            <a:endParaRPr lang="bg-BG" sz="18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40768"/>
            <a:ext cx="9144000" cy="5517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004892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r>
              <a:rPr lang="ru-RU" sz="2400" dirty="0"/>
              <a:t>Първичните последици са разрушения на мостове, коли, сгради, пътища, канали и канализационни </a:t>
            </a:r>
            <a:r>
              <a:rPr lang="ru-RU" sz="2400" dirty="0" smtClean="0"/>
              <a:t>системи.Възможна </a:t>
            </a:r>
            <a:r>
              <a:rPr lang="ru-RU" sz="2400" dirty="0"/>
              <a:t>е и загуба на човешки </a:t>
            </a:r>
            <a:r>
              <a:rPr lang="ru-RU" sz="2400" dirty="0" smtClean="0"/>
              <a:t>живот</a:t>
            </a:r>
            <a:r>
              <a:rPr lang="ru-RU" dirty="0" smtClean="0"/>
              <a:t>.</a:t>
            </a:r>
            <a:r>
              <a:rPr lang="ru-RU" sz="2400" dirty="0" smtClean="0"/>
              <a:t>Освен </a:t>
            </a:r>
            <a:r>
              <a:rPr lang="ru-RU" sz="2400" dirty="0"/>
              <a:t>разрушителното действие, наводненията могат да имат и благоприятен ефект, особено по-честите и малки по размер </a:t>
            </a:r>
            <a:r>
              <a:rPr lang="ru-RU" sz="2400" dirty="0" smtClean="0"/>
              <a:t>наводнения.</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870" y="2060848"/>
            <a:ext cx="9187870" cy="4797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132771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16632"/>
            <a:ext cx="9144000" cy="6741368"/>
          </a:xfrm>
        </p:spPr>
        <p:txBody>
          <a:bodyPr>
            <a:normAutofit/>
          </a:bodyPr>
          <a:lstStyle/>
          <a:p>
            <a:r>
              <a:rPr lang="ru-RU" sz="2000" dirty="0"/>
              <a:t>Възможността за информация за приближаването на наводнение позволява на хората да предприемат подходящи предпазни </a:t>
            </a:r>
            <a:r>
              <a:rPr lang="ru-RU" sz="2000" dirty="0" smtClean="0"/>
              <a:t>мерки. </a:t>
            </a:r>
            <a:r>
              <a:rPr lang="ru-RU" sz="2000" dirty="0"/>
              <a:t>Например фермерите, знаейки за предстоящото наводнение, могат да отведат животните си от по-ниските места, а комуналните служби могат да създадат запаси за извънредни ситуации на провизии и материали, за да бъдат в състояние да ги разпределят в случай на проблеми с доставките по време на наводнението.</a:t>
            </a:r>
            <a:endParaRPr lang="bg-BG" sz="2000"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348880"/>
            <a:ext cx="9144000" cy="4509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438791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r>
              <a:rPr lang="ru-RU" sz="2400" dirty="0"/>
              <a:t>С цел да се прогнозират речните наводнения с достатъчна точност, трябва да има на разположение данни за речния отток и зависимостта му от валежите в продължение на достатъчно дълъг период на наблюдение</a:t>
            </a:r>
            <a:r>
              <a:rPr lang="ru-RU" sz="2400" dirty="0" smtClean="0"/>
              <a:t>.</a:t>
            </a:r>
            <a:r>
              <a:rPr lang="ru-RU" sz="2400" dirty="0"/>
              <a:t> След това тези данни се сравняват с настоящите показатели.</a:t>
            </a:r>
            <a:endParaRPr lang="bg-BG" sz="2400"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16832"/>
            <a:ext cx="9144000" cy="4941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970361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r>
              <a:rPr lang="ru-RU" sz="2000" dirty="0"/>
              <a:t>Данните на метеорологичните радиолокационни станции за валежите и общите методи за прогнозиране са много важни за предсказване на настъпващите наводнения. В районите, където има данни от дългосрочни наблюдения, интензивността и височина от наводнението може да се предвиди с доста добра точност и за достатъчно дълъг период от време. </a:t>
            </a:r>
            <a:endParaRPr lang="bg-BG" sz="2000"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28800"/>
            <a:ext cx="91440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48835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r>
              <a:rPr lang="ru-RU" sz="2000" dirty="0"/>
              <a:t>Службите за прогнозиране на наводненията обикновено дават информация за максималното очаквано ниво на водата и приблизителното време на настъпването му за най-важните места по протежението на дадената река</a:t>
            </a:r>
            <a:r>
              <a:rPr lang="ru-RU" sz="2000" dirty="0" smtClean="0"/>
              <a:t>.</a:t>
            </a:r>
            <a:r>
              <a:rPr lang="ru-RU" sz="2000" dirty="0"/>
              <a:t> Също така могат да се изчислят периодите на повторяемост на наводненията. В много страни, рискът от наводнения в градските райони се оценява относително към т.н. „стогодишно наводнение“ – еднократно наводнение, чиято вероятност за поява е приблизително 63% веднъж на сто години.</a:t>
            </a:r>
            <a:endParaRPr lang="bg-BG" sz="2000"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2564904"/>
            <a:ext cx="9036496" cy="4293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102295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7150"/>
            <a:ext cx="9144000" cy="6840850"/>
          </a:xfrm>
        </p:spPr>
        <p:txBody>
          <a:bodyPr>
            <a:normAutofit/>
          </a:bodyPr>
          <a:lstStyle/>
          <a:p>
            <a:r>
              <a:rPr lang="ru-RU" sz="2000" dirty="0"/>
              <a:t>Придошлите води предоставят така необходимите водни ресурси, по-специално в сухите и полусухите райони, където валежите могат да бъдат твърде неравномерно разпределени през цялата година. Сладководните наводнения в частност играят важна роля в поддържането на екосистемите в речните коридори и са ключов фактор в поддържането на биоразнообразието в заливите</a:t>
            </a:r>
            <a:endParaRPr lang="bg-BG" sz="2000"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16832"/>
            <a:ext cx="9129077" cy="4931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323760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marL="0" indent="0">
              <a:buNone/>
            </a:pPr>
            <a:r>
              <a:rPr lang="ru-RU" sz="2000" dirty="0"/>
              <a:t> Наводненията могат да спомогнат за увеличаване на риболова и за миграцията на някои риби. Като следствие от това някои птици, които се хранят с риба могат индиректно също да бъдат облагодетелствани от наводненията.</a:t>
            </a:r>
          </a:p>
          <a:p>
            <a:pPr marL="0" indent="0">
              <a:buNone/>
            </a:pPr>
            <a:r>
              <a:rPr lang="ru-RU" sz="2000" dirty="0"/>
              <a:t>В исторически план, периодичните наводнения на река Нил, Инд, или Тигър и Ефрат предпоставят жизненоважни ресурси за оцеляване на древните народи по тези места.</a:t>
            </a:r>
          </a:p>
          <a:p>
            <a:pPr marL="0" indent="0">
              <a:buNone/>
            </a:pPr>
            <a:r>
              <a:rPr lang="ru-RU" dirty="0" smtClean="0"/>
              <a:t/>
            </a:r>
            <a:br>
              <a:rPr lang="ru-RU" dirty="0" smtClean="0"/>
            </a:br>
            <a:endParaRPr lang="bg-BG"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47863"/>
            <a:ext cx="9144000" cy="4910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883513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r>
              <a:rPr lang="ru-RU" sz="2000" dirty="0"/>
              <a:t>Още помнейки разрушенията от великото наводнение в Париж през 1910, френското правителство построява няколко водохранилища, които предотвратяват обичайните наводнения от река Сена. Лондон е защитен от наводнения от Бариерата на река Темза – голяма </a:t>
            </a:r>
            <a:r>
              <a:rPr lang="ru-RU" sz="2000" dirty="0" smtClean="0"/>
              <a:t>механична                                          бариера,коятосеактивира </a:t>
            </a:r>
            <a:r>
              <a:rPr lang="ru-RU" sz="2000" dirty="0"/>
              <a:t>при повишаване на морското ниво.</a:t>
            </a:r>
            <a:r>
              <a:rPr lang="ru-RU" dirty="0"/>
              <a:t> </a:t>
            </a:r>
            <a:endParaRPr lang="bg-BG"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844824"/>
            <a:ext cx="9036496" cy="5013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068744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r>
              <a:rPr lang="ru-RU" sz="2400" dirty="0"/>
              <a:t>Във Венеция също са изградени много диги и насипи, които едва устояват на по-големите приливи. На река Адидже в северна Италия е изграден подземен канал за оттичащи се води, за да бъде намален риска от естуарни наводнение.</a:t>
            </a:r>
            <a:endParaRPr lang="bg-BG" sz="2400"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99737"/>
            <a:ext cx="9144000" cy="5258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085946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r>
              <a:rPr lang="ru-RU" sz="2400" dirty="0"/>
              <a:t>В Санкт Петербург е завършен проект за предотвратяване на наводненията през 2008. Австрия контролира непрекъснато река Дунав вече 150 години, а Северна Ирландияразполага със специална компания, бореща се с наводненията</a:t>
            </a:r>
            <a:endParaRPr lang="bg-BG" sz="2400"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556792"/>
            <a:ext cx="8976516" cy="5301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977585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7170"/>
            <a:ext cx="9144000" cy="6840830"/>
          </a:xfrm>
        </p:spPr>
        <p:txBody>
          <a:bodyPr/>
          <a:lstStyle/>
          <a:p>
            <a:r>
              <a:rPr lang="ru-RU" sz="2400" dirty="0"/>
              <a:t>Друга огромна система за предпазване от наводнение се намира в канадската провинция Манитоба. След наводнението в Уинипег през 1950, за да предпази града от бъдещи наводнения, правителството на Манитоба построява масивна система </a:t>
            </a:r>
            <a:r>
              <a:rPr lang="ru-RU" sz="2400" dirty="0" smtClean="0"/>
              <a:t>от насипи</a:t>
            </a:r>
            <a:r>
              <a:rPr lang="ru-RU" sz="2400" dirty="0"/>
              <a:t>, диги, отводнителни бентове</a:t>
            </a:r>
            <a:r>
              <a:rPr lang="ru-RU" dirty="0"/>
              <a:t>. </a:t>
            </a:r>
            <a:endParaRPr lang="bg-BG" dirty="0"/>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60848"/>
            <a:ext cx="9144000" cy="4797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000722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88" y="17170"/>
            <a:ext cx="9147388" cy="6840830"/>
          </a:xfrm>
        </p:spPr>
        <p:txBody>
          <a:bodyPr>
            <a:normAutofit/>
          </a:bodyPr>
          <a:lstStyle/>
          <a:p>
            <a:r>
              <a:rPr lang="ru-RU" sz="2000" dirty="0"/>
              <a:t>В Индия, Бангладеш и Китай са създадени специални селски райони, които да бъдат наводнявани, за да бъдат предпазени градовете. Някои хора смятат, че обезлесяването увеличава риска от наводнения, излагайки теорията, че продължителността на наводнението намалява при наличието на гори. В Египет язовирите на река Нил също предпазват от наводнения</a:t>
            </a:r>
            <a:endParaRPr lang="bg-BG" sz="2000" dirty="0"/>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00808"/>
            <a:ext cx="9144000" cy="5157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617734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
            <a:ext cx="9110796" cy="6828244"/>
          </a:xfrm>
        </p:spPr>
        <p:txBody>
          <a:bodyPr/>
          <a:lstStyle/>
          <a:p>
            <a:r>
              <a:rPr lang="bg-BG" dirty="0" smtClean="0"/>
              <a:t>Изготвили: Росица Манева, </a:t>
            </a:r>
          </a:p>
          <a:p>
            <a:pPr marL="0" indent="0">
              <a:buNone/>
            </a:pPr>
            <a:r>
              <a:rPr lang="bg-BG" dirty="0"/>
              <a:t> </a:t>
            </a:r>
            <a:r>
              <a:rPr lang="bg-BG" dirty="0" smtClean="0"/>
              <a:t>                         Цветан </a:t>
            </a:r>
            <a:r>
              <a:rPr lang="bg-BG" dirty="0" smtClean="0"/>
              <a:t>Въглярски,</a:t>
            </a:r>
          </a:p>
          <a:p>
            <a:pPr marL="0" indent="0">
              <a:buNone/>
            </a:pPr>
            <a:r>
              <a:rPr lang="bg-BG" smtClean="0"/>
              <a:t>                          Явор Петров</a:t>
            </a:r>
            <a:endParaRPr lang="bg-BG"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00808"/>
            <a:ext cx="9144000" cy="5157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1057482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TotalTime>
  <Words>289</Words>
  <Application>Microsoft Office PowerPoint</Application>
  <PresentationFormat>Презентация на цял екран (4:3)</PresentationFormat>
  <Paragraphs>19</Paragraphs>
  <Slides>15</Slides>
  <Notes>0</Notes>
  <HiddenSlides>0</HiddenSlides>
  <MMClips>0</MMClips>
  <ScaleCrop>false</ScaleCrop>
  <HeadingPairs>
    <vt:vector size="4" baseType="variant">
      <vt:variant>
        <vt:lpstr>Тема</vt:lpstr>
      </vt:variant>
      <vt:variant>
        <vt:i4>1</vt:i4>
      </vt:variant>
      <vt:variant>
        <vt:lpstr>Заглавия на слайдовете</vt:lpstr>
      </vt:variant>
      <vt:variant>
        <vt:i4>15</vt:i4>
      </vt:variant>
    </vt:vector>
  </HeadingPairs>
  <TitlesOfParts>
    <vt:vector size="16" baseType="lpstr">
      <vt:lpstr>Office Theme</vt:lpstr>
      <vt:lpstr>Най-големите наводнения</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СУ Иван Вазов</dc:creator>
  <cp:lastModifiedBy>Албена Цветкова</cp:lastModifiedBy>
  <cp:revision>44</cp:revision>
  <dcterms:created xsi:type="dcterms:W3CDTF">2016-11-21T06:22:55Z</dcterms:created>
  <dcterms:modified xsi:type="dcterms:W3CDTF">2017-02-11T12:09:55Z</dcterms:modified>
</cp:coreProperties>
</file>